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137"/>
  </p:notesMasterIdLst>
  <p:handoutMasterIdLst>
    <p:handoutMasterId r:id="rId138"/>
  </p:handoutMasterIdLst>
  <p:sldIdLst>
    <p:sldId id="256" r:id="rId2"/>
    <p:sldId id="257" r:id="rId3"/>
    <p:sldId id="377" r:id="rId4"/>
    <p:sldId id="258" r:id="rId5"/>
    <p:sldId id="397" r:id="rId6"/>
    <p:sldId id="426" r:id="rId7"/>
    <p:sldId id="428" r:id="rId8"/>
    <p:sldId id="463" r:id="rId9"/>
    <p:sldId id="467" r:id="rId10"/>
    <p:sldId id="468" r:id="rId11"/>
    <p:sldId id="453"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69" r:id="rId25"/>
    <p:sldId id="396" r:id="rId26"/>
    <p:sldId id="398" r:id="rId27"/>
    <p:sldId id="399" r:id="rId28"/>
    <p:sldId id="400" r:id="rId29"/>
    <p:sldId id="401" r:id="rId30"/>
    <p:sldId id="402" r:id="rId31"/>
    <p:sldId id="403" r:id="rId32"/>
    <p:sldId id="404" r:id="rId33"/>
    <p:sldId id="470" r:id="rId34"/>
    <p:sldId id="471" r:id="rId35"/>
    <p:sldId id="472" r:id="rId36"/>
    <p:sldId id="405" r:id="rId37"/>
    <p:sldId id="406" r:id="rId38"/>
    <p:sldId id="407" r:id="rId39"/>
    <p:sldId id="408" r:id="rId40"/>
    <p:sldId id="409" r:id="rId41"/>
    <p:sldId id="410" r:id="rId42"/>
    <p:sldId id="411" r:id="rId43"/>
    <p:sldId id="412" r:id="rId44"/>
    <p:sldId id="413" r:id="rId45"/>
    <p:sldId id="268" r:id="rId46"/>
    <p:sldId id="309" r:id="rId47"/>
    <p:sldId id="269" r:id="rId48"/>
    <p:sldId id="473" r:id="rId49"/>
    <p:sldId id="292" r:id="rId50"/>
    <p:sldId id="310" r:id="rId51"/>
    <p:sldId id="295" r:id="rId52"/>
    <p:sldId id="270" r:id="rId53"/>
    <p:sldId id="271" r:id="rId54"/>
    <p:sldId id="272" r:id="rId55"/>
    <p:sldId id="311" r:id="rId56"/>
    <p:sldId id="382" r:id="rId57"/>
    <p:sldId id="302" r:id="rId58"/>
    <p:sldId id="319" r:id="rId59"/>
    <p:sldId id="320" r:id="rId60"/>
    <p:sldId id="321" r:id="rId61"/>
    <p:sldId id="322" r:id="rId62"/>
    <p:sldId id="323" r:id="rId63"/>
    <p:sldId id="324" r:id="rId64"/>
    <p:sldId id="325" r:id="rId65"/>
    <p:sldId id="367" r:id="rId66"/>
    <p:sldId id="438" r:id="rId67"/>
    <p:sldId id="439" r:id="rId68"/>
    <p:sldId id="440" r:id="rId69"/>
    <p:sldId id="442" r:id="rId70"/>
    <p:sldId id="441" r:id="rId71"/>
    <p:sldId id="443" r:id="rId72"/>
    <p:sldId id="474" r:id="rId73"/>
    <p:sldId id="444" r:id="rId74"/>
    <p:sldId id="475" r:id="rId75"/>
    <p:sldId id="445" r:id="rId76"/>
    <p:sldId id="476" r:id="rId77"/>
    <p:sldId id="446" r:id="rId78"/>
    <p:sldId id="447" r:id="rId79"/>
    <p:sldId id="448" r:id="rId80"/>
    <p:sldId id="449" r:id="rId81"/>
    <p:sldId id="450" r:id="rId82"/>
    <p:sldId id="451" r:id="rId83"/>
    <p:sldId id="452" r:id="rId84"/>
    <p:sldId id="383" r:id="rId85"/>
    <p:sldId id="457" r:id="rId86"/>
    <p:sldId id="328" r:id="rId87"/>
    <p:sldId id="329" r:id="rId88"/>
    <p:sldId id="279" r:id="rId89"/>
    <p:sldId id="280" r:id="rId90"/>
    <p:sldId id="341" r:id="rId91"/>
    <p:sldId id="281" r:id="rId92"/>
    <p:sldId id="456" r:id="rId93"/>
    <p:sldId id="282" r:id="rId94"/>
    <p:sldId id="477" r:id="rId95"/>
    <p:sldId id="478" r:id="rId96"/>
    <p:sldId id="357" r:id="rId97"/>
    <p:sldId id="345" r:id="rId98"/>
    <p:sldId id="283" r:id="rId99"/>
    <p:sldId id="285" r:id="rId100"/>
    <p:sldId id="342" r:id="rId101"/>
    <p:sldId id="460" r:id="rId102"/>
    <p:sldId id="346" r:id="rId103"/>
    <p:sldId id="347" r:id="rId104"/>
    <p:sldId id="358" r:id="rId105"/>
    <p:sldId id="368" r:id="rId106"/>
    <p:sldId id="350" r:id="rId107"/>
    <p:sldId id="343" r:id="rId108"/>
    <p:sldId id="461" r:id="rId109"/>
    <p:sldId id="349" r:id="rId110"/>
    <p:sldId id="371" r:id="rId111"/>
    <p:sldId id="372" r:id="rId112"/>
    <p:sldId id="373" r:id="rId113"/>
    <p:sldId id="370" r:id="rId114"/>
    <p:sldId id="348" r:id="rId115"/>
    <p:sldId id="391" r:id="rId116"/>
    <p:sldId id="393" r:id="rId117"/>
    <p:sldId id="388" r:id="rId118"/>
    <p:sldId id="462" r:id="rId119"/>
    <p:sldId id="390" r:id="rId120"/>
    <p:sldId id="394" r:id="rId121"/>
    <p:sldId id="430" r:id="rId122"/>
    <p:sldId id="431" r:id="rId123"/>
    <p:sldId id="433" r:id="rId124"/>
    <p:sldId id="432" r:id="rId125"/>
    <p:sldId id="434" r:id="rId126"/>
    <p:sldId id="435" r:id="rId127"/>
    <p:sldId id="395" r:id="rId128"/>
    <p:sldId id="454" r:id="rId129"/>
    <p:sldId id="455" r:id="rId130"/>
    <p:sldId id="284" r:id="rId131"/>
    <p:sldId id="389" r:id="rId132"/>
    <p:sldId id="353" r:id="rId133"/>
    <p:sldId id="369" r:id="rId134"/>
    <p:sldId id="330" r:id="rId135"/>
    <p:sldId id="287" r:id="rId1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5" autoAdjust="0"/>
    <p:restoredTop sz="93321" autoAdjust="0"/>
  </p:normalViewPr>
  <p:slideViewPr>
    <p:cSldViewPr>
      <p:cViewPr>
        <p:scale>
          <a:sx n="66" d="100"/>
          <a:sy n="66" d="100"/>
        </p:scale>
        <p:origin x="-1368" y="-126"/>
      </p:cViewPr>
      <p:guideLst>
        <p:guide orient="horz" pos="2160"/>
        <p:guide pos="2880"/>
      </p:guideLst>
    </p:cSldViewPr>
  </p:slideViewPr>
  <p:notesTextViewPr>
    <p:cViewPr>
      <p:scale>
        <a:sx n="1" d="1"/>
        <a:sy n="1" d="1"/>
      </p:scale>
      <p:origin x="0" y="0"/>
    </p:cViewPr>
  </p:notesTextViewPr>
  <p:sorterViewPr>
    <p:cViewPr>
      <p:scale>
        <a:sx n="33" d="100"/>
        <a:sy n="33" d="100"/>
      </p:scale>
      <p:origin x="0" y="1584"/>
    </p:cViewPr>
  </p:sorterViewPr>
  <p:notesViewPr>
    <p:cSldViewPr>
      <p:cViewPr varScale="1">
        <p:scale>
          <a:sx n="55" d="100"/>
          <a:sy n="55" d="100"/>
        </p:scale>
        <p:origin x="-28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45349E-5B1B-4AD1-B8D0-A4098D30B995}" type="datetimeFigureOut">
              <a:rPr lang="en-US" smtClean="0"/>
              <a:t>11/20/2011</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D97C27-B967-4D2C-AB61-A2816DA97587}" type="slidenum">
              <a:rPr lang="en-US" smtClean="0"/>
              <a:t>‹#›</a:t>
            </a:fld>
            <a:endParaRPr lang="en-US"/>
          </a:p>
        </p:txBody>
      </p:sp>
      <p:sp>
        <p:nvSpPr>
          <p:cNvPr id="7" name="Header Placeholder 6"/>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43034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E340CF-46A2-43AC-968B-7E3B59A38FDF}" type="datetimeFigureOut">
              <a:rPr lang="en-US" smtClean="0"/>
              <a:t>11/20/2011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66EEBA-77C9-418D-A5B5-61CBEA96A36F}" type="slidenum">
              <a:rPr lang="en-US" smtClean="0"/>
              <a:t>‹#›</a:t>
            </a:fld>
            <a:endParaRPr lang="en-US"/>
          </a:p>
        </p:txBody>
      </p:sp>
    </p:spTree>
    <p:extLst>
      <p:ext uri="{BB962C8B-B14F-4D97-AF65-F5344CB8AC3E}">
        <p14:creationId xmlns:p14="http://schemas.microsoft.com/office/powerpoint/2010/main" val="337377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6EEBA-77C9-418D-A5B5-61CBEA96A36F}" type="slidenum">
              <a:rPr lang="en-US" smtClean="0"/>
              <a:t>7</a:t>
            </a:fld>
            <a:endParaRPr lang="en-US"/>
          </a:p>
        </p:txBody>
      </p:sp>
    </p:spTree>
    <p:extLst>
      <p:ext uri="{BB962C8B-B14F-4D97-AF65-F5344CB8AC3E}">
        <p14:creationId xmlns:p14="http://schemas.microsoft.com/office/powerpoint/2010/main" val="165269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B22B51-5B81-468D-B3AE-75F185204809}" type="slidenum">
              <a:rPr lang="en-US"/>
              <a:pPr/>
              <a:t>87</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6EEBA-77C9-418D-A5B5-61CBEA96A36F}" type="slidenum">
              <a:rPr lang="en-US" smtClean="0"/>
              <a:t>124</a:t>
            </a:fld>
            <a:endParaRPr lang="en-US"/>
          </a:p>
        </p:txBody>
      </p:sp>
    </p:spTree>
    <p:extLst>
      <p:ext uri="{BB962C8B-B14F-4D97-AF65-F5344CB8AC3E}">
        <p14:creationId xmlns:p14="http://schemas.microsoft.com/office/powerpoint/2010/main" val="186886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66FD726-90DE-4F1B-8421-6FAEDFB2A736}" type="datetimeFigureOut">
              <a:rPr lang="en-US" smtClean="0"/>
              <a:t>11/20/2011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3BFB247-BAEB-4348-A7D0-1E3EBF7EB88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6FD726-90DE-4F1B-8421-6FAEDFB2A736}" type="datetimeFigureOut">
              <a:rPr lang="en-US" smtClean="0"/>
              <a:t>11/20/2011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FB247-BAEB-4348-A7D0-1E3EBF7EB8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66FD726-90DE-4F1B-8421-6FAEDFB2A736}" type="datetimeFigureOut">
              <a:rPr lang="en-US" smtClean="0"/>
              <a:t>11/20/2011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3BFB247-BAEB-4348-A7D0-1E3EBF7EB8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66FD726-90DE-4F1B-8421-6FAEDFB2A736}" type="datetimeFigureOut">
              <a:rPr lang="en-US" smtClean="0"/>
              <a:t>11/20/2011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3BFB247-BAEB-4348-A7D0-1E3EBF7EB883}"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66FD726-90DE-4F1B-8421-6FAEDFB2A736}" type="datetimeFigureOut">
              <a:rPr lang="en-US" smtClean="0"/>
              <a:t>11/20/2011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3BFB247-BAEB-4348-A7D0-1E3EBF7EB883}"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66FD726-90DE-4F1B-8421-6FAEDFB2A736}" type="datetimeFigureOut">
              <a:rPr lang="en-US" smtClean="0"/>
              <a:t>11/20/2011</a:t>
            </a:fld>
            <a:endParaRPr lang="en-US"/>
          </a:p>
        </p:txBody>
      </p:sp>
      <p:sp>
        <p:nvSpPr>
          <p:cNvPr id="10" name="Slide Number Placeholder 9"/>
          <p:cNvSpPr>
            <a:spLocks noGrp="1"/>
          </p:cNvSpPr>
          <p:nvPr>
            <p:ph type="sldNum" sz="quarter" idx="16"/>
          </p:nvPr>
        </p:nvSpPr>
        <p:spPr/>
        <p:txBody>
          <a:bodyPr rtlCol="0"/>
          <a:lstStyle/>
          <a:p>
            <a:fld id="{53BFB247-BAEB-4348-A7D0-1E3EBF7EB883}"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66FD726-90DE-4F1B-8421-6FAEDFB2A736}" type="datetimeFigureOut">
              <a:rPr lang="en-US" smtClean="0"/>
              <a:t>11/20/2011</a:t>
            </a:fld>
            <a:endParaRPr lang="en-US"/>
          </a:p>
        </p:txBody>
      </p:sp>
      <p:sp>
        <p:nvSpPr>
          <p:cNvPr id="12" name="Slide Number Placeholder 11"/>
          <p:cNvSpPr>
            <a:spLocks noGrp="1"/>
          </p:cNvSpPr>
          <p:nvPr>
            <p:ph type="sldNum" sz="quarter" idx="16"/>
          </p:nvPr>
        </p:nvSpPr>
        <p:spPr/>
        <p:txBody>
          <a:bodyPr rtlCol="0"/>
          <a:lstStyle/>
          <a:p>
            <a:fld id="{53BFB247-BAEB-4348-A7D0-1E3EBF7EB883}"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6FD726-90DE-4F1B-8421-6FAEDFB2A736}" type="datetimeFigureOut">
              <a:rPr lang="en-US" smtClean="0"/>
              <a:t>11/20/2011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3BFB247-BAEB-4348-A7D0-1E3EBF7EB8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FD726-90DE-4F1B-8421-6FAEDFB2A736}" type="datetimeFigureOut">
              <a:rPr lang="en-US" smtClean="0"/>
              <a:t>11/20/2011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3BFB247-BAEB-4348-A7D0-1E3EBF7EB8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66FD726-90DE-4F1B-8421-6FAEDFB2A736}" type="datetimeFigureOut">
              <a:rPr lang="en-US" smtClean="0"/>
              <a:t>11/20/2011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3BFB247-BAEB-4348-A7D0-1E3EBF7EB883}"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66FD726-90DE-4F1B-8421-6FAEDFB2A736}" type="datetimeFigureOut">
              <a:rPr lang="en-US" smtClean="0"/>
              <a:t>11/20/2011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3BFB247-BAEB-4348-A7D0-1E3EBF7EB883}"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66FD726-90DE-4F1B-8421-6FAEDFB2A736}" type="datetimeFigureOut">
              <a:rPr lang="en-US" smtClean="0"/>
              <a:t>11/20/2011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3BFB247-BAEB-4348-A7D0-1E3EBF7EB8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sciencemag.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0" y="1981200"/>
            <a:ext cx="6477000" cy="1828800"/>
          </a:xfrm>
        </p:spPr>
        <p:txBody>
          <a:bodyPr/>
          <a:lstStyle/>
          <a:p>
            <a:r>
              <a:rPr lang="en-US" dirty="0" smtClean="0"/>
              <a:t>NEUROFEEDBACK AND CHRONIC PAIN	</a:t>
            </a:r>
            <a:endParaRPr lang="en-US" dirty="0"/>
          </a:p>
        </p:txBody>
      </p:sp>
      <p:sp>
        <p:nvSpPr>
          <p:cNvPr id="6" name="Subtitle 5"/>
          <p:cNvSpPr>
            <a:spLocks noGrp="1"/>
          </p:cNvSpPr>
          <p:nvPr>
            <p:ph type="subTitle" idx="1"/>
          </p:nvPr>
        </p:nvSpPr>
        <p:spPr>
          <a:xfrm>
            <a:off x="2286000" y="6019800"/>
            <a:ext cx="6858000" cy="838200"/>
          </a:xfrm>
        </p:spPr>
        <p:txBody>
          <a:bodyPr>
            <a:normAutofit fontScale="92500" lnSpcReduction="20000"/>
          </a:bodyPr>
          <a:lstStyle/>
          <a:p>
            <a:r>
              <a:rPr lang="en-US" b="1" dirty="0" smtClean="0"/>
              <a:t>Massachusetts School of Professional Psychology</a:t>
            </a:r>
          </a:p>
          <a:p>
            <a:r>
              <a:rPr lang="en-US" b="1" dirty="0" smtClean="0"/>
              <a:t>10/24/11</a:t>
            </a:r>
          </a:p>
        </p:txBody>
      </p:sp>
    </p:spTree>
    <p:extLst>
      <p:ext uri="{BB962C8B-B14F-4D97-AF65-F5344CB8AC3E}">
        <p14:creationId xmlns:p14="http://schemas.microsoft.com/office/powerpoint/2010/main" val="404902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600200" y="5486400"/>
            <a:ext cx="7315200" cy="1371600"/>
          </a:xfrm>
        </p:spPr>
        <p:txBody>
          <a:bodyPr>
            <a:noAutofit/>
          </a:bodyPr>
          <a:lstStyle/>
          <a:p>
            <a:r>
              <a:rPr lang="en-US" sz="3600" dirty="0" smtClean="0"/>
              <a:t>Pyramidal neuron: approx. 100,000 neurons beneath each electrode</a:t>
            </a:r>
            <a:endParaRPr lang="en-US" sz="3600" dirty="0"/>
          </a:p>
        </p:txBody>
      </p:sp>
      <p:sp>
        <p:nvSpPr>
          <p:cNvPr id="3" name="Title 2"/>
          <p:cNvSpPr>
            <a:spLocks noGrp="1"/>
          </p:cNvSpPr>
          <p:nvPr>
            <p:ph type="title"/>
          </p:nvPr>
        </p:nvSpPr>
        <p:spPr/>
        <p:txBody>
          <a:bodyPr/>
          <a:lstStyle/>
          <a:p>
            <a:endParaRPr lang="en-US"/>
          </a:p>
        </p:txBody>
      </p:sp>
      <p:sp>
        <p:nvSpPr>
          <p:cNvPr id="4" name="Picture Placeholder 3"/>
          <p:cNvSpPr>
            <a:spLocks noGrp="1"/>
          </p:cNvSpPr>
          <p:nvPr>
            <p:ph type="pic" idx="1"/>
          </p:nvPr>
        </p:nvSpPr>
        <p:spPr/>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8854"/>
            <a:ext cx="7162800" cy="450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7801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lstStyle/>
          <a:p>
            <a:pPr lvl="1"/>
            <a:r>
              <a:rPr lang="en-US" u="sng" dirty="0" smtClean="0"/>
              <a:t>Symptom</a:t>
            </a:r>
            <a:r>
              <a:rPr lang="en-US" dirty="0" smtClean="0"/>
              <a:t>		</a:t>
            </a:r>
            <a:r>
              <a:rPr lang="en-US" u="sng" dirty="0" smtClean="0"/>
              <a:t>Pre-</a:t>
            </a:r>
            <a:r>
              <a:rPr lang="en-US" u="sng" dirty="0" err="1" smtClean="0"/>
              <a:t>Tx</a:t>
            </a:r>
            <a:r>
              <a:rPr lang="en-US" u="sng" dirty="0" smtClean="0"/>
              <a:t> Rating</a:t>
            </a:r>
          </a:p>
          <a:p>
            <a:pPr lvl="1"/>
            <a:endParaRPr lang="en-US" dirty="0" smtClean="0"/>
          </a:p>
          <a:p>
            <a:pPr lvl="1"/>
            <a:r>
              <a:rPr lang="en-US" dirty="0" smtClean="0"/>
              <a:t>Pain			    4</a:t>
            </a:r>
            <a:endParaRPr lang="en-US" dirty="0"/>
          </a:p>
        </p:txBody>
      </p:sp>
    </p:spTree>
    <p:extLst>
      <p:ext uri="{BB962C8B-B14F-4D97-AF65-F5344CB8AC3E}">
        <p14:creationId xmlns:p14="http://schemas.microsoft.com/office/powerpoint/2010/main" val="232636352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pic>
        <p:nvPicPr>
          <p:cNvPr id="5" name="Content Placeholder 4"/>
          <p:cNvPicPr>
            <a:picLocks noGrp="1" noChangeAspect="1"/>
          </p:cNvPicPr>
          <p:nvPr>
            <p:ph sz="quarter" idx="1"/>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837294" y="1828800"/>
            <a:ext cx="6087505" cy="4800600"/>
          </a:xfrm>
        </p:spPr>
      </p:pic>
      <p:sp>
        <p:nvSpPr>
          <p:cNvPr id="3" name="Text Placeholder 2"/>
          <p:cNvSpPr>
            <a:spLocks noGrp="1"/>
          </p:cNvSpPr>
          <p:nvPr>
            <p:ph type="body" idx="4294967295"/>
          </p:nvPr>
        </p:nvSpPr>
        <p:spPr>
          <a:xfrm>
            <a:off x="0" y="1752600"/>
            <a:ext cx="1600200" cy="4343400"/>
          </a:xfrm>
        </p:spPr>
        <p:txBody>
          <a:bodyPr/>
          <a:lstStyle/>
          <a:p>
            <a:pPr marL="0" indent="0">
              <a:buNone/>
            </a:pPr>
            <a:endParaRPr lang="en-US" dirty="0"/>
          </a:p>
        </p:txBody>
      </p:sp>
      <p:sp>
        <p:nvSpPr>
          <p:cNvPr id="4" name="Oval 3"/>
          <p:cNvSpPr/>
          <p:nvPr/>
        </p:nvSpPr>
        <p:spPr>
          <a:xfrm>
            <a:off x="3962400" y="5527964"/>
            <a:ext cx="685800" cy="55418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O1</a:t>
            </a:r>
            <a:endParaRPr lang="en-US" b="1" dirty="0">
              <a:solidFill>
                <a:schemeClr val="tx1"/>
              </a:solidFill>
            </a:endParaRPr>
          </a:p>
        </p:txBody>
      </p:sp>
      <p:sp>
        <p:nvSpPr>
          <p:cNvPr id="6" name="Oval 5"/>
          <p:cNvSpPr/>
          <p:nvPr/>
        </p:nvSpPr>
        <p:spPr>
          <a:xfrm>
            <a:off x="5105400" y="5527963"/>
            <a:ext cx="685800" cy="55418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O2</a:t>
            </a:r>
            <a:endParaRPr lang="en-US" b="1" dirty="0">
              <a:solidFill>
                <a:schemeClr val="tx1"/>
              </a:solidFill>
            </a:endParaRPr>
          </a:p>
        </p:txBody>
      </p:sp>
      <p:sp>
        <p:nvSpPr>
          <p:cNvPr id="7" name="Oval 6"/>
          <p:cNvSpPr/>
          <p:nvPr/>
        </p:nvSpPr>
        <p:spPr>
          <a:xfrm>
            <a:off x="5316682" y="3124200"/>
            <a:ext cx="685800" cy="53340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F4</a:t>
            </a:r>
            <a:endParaRPr lang="en-US" b="1" dirty="0">
              <a:solidFill>
                <a:schemeClr val="tx1"/>
              </a:solidFill>
            </a:endParaRPr>
          </a:p>
        </p:txBody>
      </p:sp>
    </p:spTree>
    <p:extLst>
      <p:ext uri="{BB962C8B-B14F-4D97-AF65-F5344CB8AC3E}">
        <p14:creationId xmlns:p14="http://schemas.microsoft.com/office/powerpoint/2010/main" val="2710078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normAutofit fontScale="77500" lnSpcReduction="20000"/>
          </a:bodyPr>
          <a:lstStyle/>
          <a:p>
            <a:pPr marL="594360" lvl="2" indent="-320040">
              <a:spcBef>
                <a:spcPts val="700"/>
              </a:spcBef>
              <a:buSzPct val="60000"/>
              <a:buFont typeface="Wingdings"/>
              <a:buChar char=""/>
            </a:pPr>
            <a:r>
              <a:rPr lang="en-US" sz="3400" dirty="0" smtClean="0"/>
              <a:t>Course of treatment</a:t>
            </a:r>
          </a:p>
          <a:p>
            <a:pPr marL="1051560" lvl="3" indent="-320040">
              <a:spcBef>
                <a:spcPts val="700"/>
              </a:spcBef>
              <a:buSzPct val="60000"/>
              <a:buFont typeface="Wingdings"/>
              <a:buChar char=""/>
            </a:pPr>
            <a:r>
              <a:rPr lang="en-US" sz="3100" dirty="0" smtClean="0"/>
              <a:t>Brain wave recordings</a:t>
            </a:r>
          </a:p>
          <a:p>
            <a:pPr marL="1508760" lvl="4" indent="-320040">
              <a:spcBef>
                <a:spcPts val="700"/>
              </a:spcBef>
              <a:buSzPct val="60000"/>
              <a:buFont typeface="Wingdings"/>
              <a:buChar char=""/>
            </a:pPr>
            <a:r>
              <a:rPr lang="en-US" sz="3100" dirty="0" smtClean="0"/>
              <a:t>High beta activity at posterior sites, including 01 &amp; 02</a:t>
            </a:r>
          </a:p>
          <a:p>
            <a:pPr marL="1508760" lvl="4" indent="-320040">
              <a:spcBef>
                <a:spcPts val="700"/>
              </a:spcBef>
              <a:buSzPct val="60000"/>
              <a:buFont typeface="Wingdings"/>
              <a:buChar char=""/>
            </a:pPr>
            <a:r>
              <a:rPr lang="en-US" sz="3100" dirty="0" smtClean="0"/>
              <a:t>F4 beta &gt; F3 beta</a:t>
            </a:r>
          </a:p>
          <a:p>
            <a:pPr marL="1051560" lvl="3" indent="-320040">
              <a:spcBef>
                <a:spcPts val="700"/>
              </a:spcBef>
              <a:buSzPct val="60000"/>
              <a:buFont typeface="Wingdings"/>
              <a:buChar char=""/>
            </a:pPr>
            <a:r>
              <a:rPr lang="en-US" sz="3100" dirty="0" smtClean="0"/>
              <a:t>22 sessions approx. 3 mos., approx. 2x/wk.</a:t>
            </a:r>
          </a:p>
          <a:p>
            <a:pPr marL="1508760" lvl="4" indent="-320040">
              <a:spcBef>
                <a:spcPts val="700"/>
              </a:spcBef>
              <a:buSzPct val="60000"/>
              <a:buFont typeface="Wingdings"/>
              <a:buChar char=""/>
            </a:pPr>
            <a:r>
              <a:rPr lang="en-US" sz="3100" dirty="0" smtClean="0"/>
              <a:t>11 sessions</a:t>
            </a:r>
          </a:p>
          <a:p>
            <a:pPr marL="1783080" lvl="5" indent="-320040">
              <a:spcBef>
                <a:spcPts val="700"/>
              </a:spcBef>
              <a:buSzPct val="60000"/>
              <a:buFont typeface="Wingdings"/>
              <a:buChar char=""/>
            </a:pPr>
            <a:r>
              <a:rPr lang="en-US" sz="2900" dirty="0" smtClean="0"/>
              <a:t>01 &amp; 02, </a:t>
            </a:r>
            <a:r>
              <a:rPr lang="en-US" sz="2900" dirty="0" err="1" smtClean="0"/>
              <a:t>rew</a:t>
            </a:r>
            <a:r>
              <a:rPr lang="en-US" sz="2900" dirty="0" smtClean="0"/>
              <a:t>. 8-11, 10-13, </a:t>
            </a:r>
            <a:r>
              <a:rPr lang="en-US" sz="2900" dirty="0" err="1" smtClean="0"/>
              <a:t>inh</a:t>
            </a:r>
            <a:r>
              <a:rPr lang="en-US" sz="2900" dirty="0" smtClean="0"/>
              <a:t>. 4-7, 15-22</a:t>
            </a:r>
          </a:p>
          <a:p>
            <a:pPr marL="2057400" lvl="6" indent="-320040">
              <a:spcBef>
                <a:spcPts val="700"/>
              </a:spcBef>
              <a:buSzPct val="60000"/>
              <a:buFont typeface="Wingdings"/>
              <a:buChar char=""/>
            </a:pPr>
            <a:r>
              <a:rPr lang="en-US" sz="2900" dirty="0" smtClean="0"/>
              <a:t>Pain=1</a:t>
            </a:r>
          </a:p>
          <a:p>
            <a:pPr marL="1508760" lvl="4" indent="-320040">
              <a:spcBef>
                <a:spcPts val="700"/>
              </a:spcBef>
              <a:buSzPct val="60000"/>
              <a:buFont typeface="Wingdings"/>
              <a:buChar char=""/>
            </a:pPr>
            <a:r>
              <a:rPr lang="en-US" sz="3100" dirty="0" smtClean="0"/>
              <a:t>11 sessions</a:t>
            </a:r>
          </a:p>
          <a:p>
            <a:pPr marL="1783080" lvl="5" indent="-320040">
              <a:spcBef>
                <a:spcPts val="700"/>
              </a:spcBef>
              <a:buSzPct val="60000"/>
              <a:buFont typeface="Wingdings"/>
              <a:buChar char=""/>
            </a:pPr>
            <a:r>
              <a:rPr lang="en-US" sz="2900" dirty="0" smtClean="0"/>
              <a:t>F4, </a:t>
            </a:r>
            <a:r>
              <a:rPr lang="en-US" sz="2900" dirty="0" err="1" smtClean="0"/>
              <a:t>inh</a:t>
            </a:r>
            <a:r>
              <a:rPr lang="en-US" sz="2900" dirty="0" smtClean="0"/>
              <a:t>. 15-22</a:t>
            </a:r>
          </a:p>
          <a:p>
            <a:pPr marL="2057400" lvl="6" indent="-320040">
              <a:spcBef>
                <a:spcPts val="700"/>
              </a:spcBef>
              <a:buSzPct val="60000"/>
              <a:buFont typeface="Wingdings"/>
              <a:buChar char=""/>
            </a:pPr>
            <a:r>
              <a:rPr lang="en-US" sz="2900" dirty="0" smtClean="0"/>
              <a:t>Pain=0</a:t>
            </a:r>
          </a:p>
          <a:p>
            <a:endParaRPr lang="en-US" dirty="0"/>
          </a:p>
        </p:txBody>
      </p:sp>
    </p:spTree>
    <p:extLst>
      <p:ext uri="{BB962C8B-B14F-4D97-AF65-F5344CB8AC3E}">
        <p14:creationId xmlns:p14="http://schemas.microsoft.com/office/powerpoint/2010/main" val="156367855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a:xfrm>
            <a:off x="304800" y="1600200"/>
            <a:ext cx="8461248" cy="5029200"/>
          </a:xfrm>
        </p:spPr>
        <p:txBody>
          <a:bodyPr>
            <a:normAutofit fontScale="92500" lnSpcReduction="20000"/>
          </a:bodyPr>
          <a:lstStyle/>
          <a:p>
            <a:pPr marL="594360" lvl="2" indent="-320040">
              <a:spcBef>
                <a:spcPts val="700"/>
              </a:spcBef>
              <a:buSzPct val="60000"/>
              <a:buFont typeface="Wingdings"/>
              <a:buChar char=""/>
            </a:pPr>
            <a:r>
              <a:rPr lang="en-US" sz="3400" dirty="0" smtClean="0"/>
              <a:t>Course of treatment</a:t>
            </a:r>
          </a:p>
          <a:p>
            <a:pPr marL="1051560" lvl="3" indent="-320040">
              <a:spcBef>
                <a:spcPts val="700"/>
              </a:spcBef>
              <a:buSzPct val="60000"/>
              <a:buFont typeface="Wingdings"/>
              <a:buChar char=""/>
            </a:pPr>
            <a:r>
              <a:rPr lang="en-US" sz="3100" dirty="0" smtClean="0"/>
              <a:t>After session </a:t>
            </a:r>
            <a:r>
              <a:rPr lang="en-US" sz="3100" dirty="0"/>
              <a:t>2</a:t>
            </a:r>
            <a:r>
              <a:rPr lang="en-US" sz="3100" dirty="0" smtClean="0"/>
              <a:t>: had exerted self more than usual, </a:t>
            </a:r>
            <a:r>
              <a:rPr lang="en-US" sz="3100" dirty="0" smtClean="0"/>
              <a:t>less </a:t>
            </a:r>
            <a:r>
              <a:rPr lang="en-US" sz="3100" dirty="0" smtClean="0"/>
              <a:t>pain and did not ice self.</a:t>
            </a:r>
          </a:p>
          <a:p>
            <a:pPr marL="1051560" lvl="3" indent="-320040">
              <a:spcBef>
                <a:spcPts val="700"/>
              </a:spcBef>
              <a:buSzPct val="60000"/>
              <a:buFont typeface="Wingdings"/>
              <a:buChar char=""/>
            </a:pPr>
            <a:r>
              <a:rPr lang="en-US" sz="3100" dirty="0" smtClean="0"/>
              <a:t>After session 3: Pain=2</a:t>
            </a:r>
          </a:p>
          <a:p>
            <a:pPr marL="1051560" lvl="3" indent="-320040">
              <a:spcBef>
                <a:spcPts val="700"/>
              </a:spcBef>
              <a:buSzPct val="60000"/>
              <a:buFont typeface="Wingdings"/>
              <a:buChar char=""/>
            </a:pPr>
            <a:r>
              <a:rPr lang="en-US" sz="3100" dirty="0" smtClean="0"/>
              <a:t>Session 7: Pain=1</a:t>
            </a:r>
          </a:p>
          <a:p>
            <a:pPr marL="1051560" lvl="3" indent="-320040">
              <a:spcBef>
                <a:spcPts val="700"/>
              </a:spcBef>
              <a:buSzPct val="60000"/>
              <a:buFont typeface="Wingdings"/>
              <a:buChar char=""/>
            </a:pPr>
            <a:r>
              <a:rPr lang="en-US" sz="3100" dirty="0" smtClean="0"/>
              <a:t>After session 11: Played more rigorous </a:t>
            </a:r>
            <a:r>
              <a:rPr lang="en-US" sz="3100" dirty="0" err="1" smtClean="0"/>
              <a:t>sportsand</a:t>
            </a:r>
            <a:r>
              <a:rPr lang="en-US" sz="3100" dirty="0" smtClean="0"/>
              <a:t> </a:t>
            </a:r>
            <a:r>
              <a:rPr lang="en-US" sz="3100" dirty="0" smtClean="0"/>
              <a:t>was not in pain.</a:t>
            </a:r>
            <a:endParaRPr lang="en-US" sz="3100" dirty="0"/>
          </a:p>
          <a:p>
            <a:pPr marL="1051560" lvl="3" indent="-320040">
              <a:spcBef>
                <a:spcPts val="700"/>
              </a:spcBef>
              <a:buSzPct val="60000"/>
              <a:buFont typeface="Wingdings"/>
              <a:buChar char=""/>
            </a:pPr>
            <a:r>
              <a:rPr lang="en-US" sz="3100" dirty="0" smtClean="0"/>
              <a:t>Session 13: Reported that he had stopped experiencing random bursts of pain unrelated to activity.</a:t>
            </a:r>
          </a:p>
          <a:p>
            <a:pPr marL="1051560" lvl="3" indent="-320040">
              <a:spcBef>
                <a:spcPts val="700"/>
              </a:spcBef>
              <a:buSzPct val="60000"/>
              <a:buFont typeface="Wingdings"/>
              <a:buChar char=""/>
            </a:pPr>
            <a:r>
              <a:rPr lang="en-US" sz="3100" dirty="0" smtClean="0"/>
              <a:t>Session 14: Playing </a:t>
            </a:r>
            <a:r>
              <a:rPr lang="en-US" sz="3100" dirty="0" smtClean="0"/>
              <a:t>sports with </a:t>
            </a:r>
            <a:r>
              <a:rPr lang="en-US" sz="3100" dirty="0" smtClean="0"/>
              <a:t>little pain.  </a:t>
            </a:r>
            <a:r>
              <a:rPr lang="en-US" sz="3100" dirty="0" err="1" smtClean="0"/>
              <a:t>Dc’d</a:t>
            </a:r>
            <a:r>
              <a:rPr lang="en-US" sz="3100" dirty="0" smtClean="0"/>
              <a:t> </a:t>
            </a:r>
            <a:r>
              <a:rPr lang="en-US" sz="3100" dirty="0" smtClean="0"/>
              <a:t>antidepressant.</a:t>
            </a:r>
            <a:endParaRPr lang="en-US" sz="3100" dirty="0" smtClean="0"/>
          </a:p>
          <a:p>
            <a:endParaRPr lang="en-US" dirty="0"/>
          </a:p>
        </p:txBody>
      </p:sp>
    </p:spTree>
    <p:extLst>
      <p:ext uri="{BB962C8B-B14F-4D97-AF65-F5344CB8AC3E}">
        <p14:creationId xmlns:p14="http://schemas.microsoft.com/office/powerpoint/2010/main" val="10917284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normAutofit fontScale="92500" lnSpcReduction="20000"/>
          </a:bodyPr>
          <a:lstStyle/>
          <a:p>
            <a:r>
              <a:rPr lang="en-US" dirty="0" smtClean="0"/>
              <a:t>Course of treatment</a:t>
            </a:r>
          </a:p>
          <a:p>
            <a:pPr marL="1051560" lvl="3" indent="-320040">
              <a:spcBef>
                <a:spcPts val="700"/>
              </a:spcBef>
              <a:buSzPct val="60000"/>
              <a:buFont typeface="Wingdings"/>
              <a:buChar char=""/>
            </a:pPr>
            <a:r>
              <a:rPr lang="en-US" sz="3100" dirty="0"/>
              <a:t>Session 15:  Felt </a:t>
            </a:r>
            <a:r>
              <a:rPr lang="en-US" sz="3100" dirty="0" smtClean="0"/>
              <a:t>irritable off antidepressant, </a:t>
            </a:r>
            <a:r>
              <a:rPr lang="en-US" sz="3100" dirty="0"/>
              <a:t>so resumed taking it.</a:t>
            </a:r>
          </a:p>
          <a:p>
            <a:pPr marL="1051560" lvl="3" indent="-320040">
              <a:spcBef>
                <a:spcPts val="700"/>
              </a:spcBef>
              <a:buSzPct val="60000"/>
              <a:buFont typeface="Wingdings"/>
              <a:buChar char=""/>
            </a:pPr>
            <a:r>
              <a:rPr lang="en-US" sz="3100" dirty="0"/>
              <a:t>Session 16: Reported no pain except for 1x/wk. a sharp pain with no precipitant lasting 15-20 min. for which he </a:t>
            </a:r>
            <a:r>
              <a:rPr lang="en-US" sz="3100" dirty="0" smtClean="0"/>
              <a:t>took pain </a:t>
            </a:r>
            <a:r>
              <a:rPr lang="en-US" sz="3100" dirty="0"/>
              <a:t>meds</a:t>
            </a:r>
            <a:r>
              <a:rPr lang="en-US" sz="3100" dirty="0" smtClean="0"/>
              <a:t>.</a:t>
            </a:r>
          </a:p>
          <a:p>
            <a:pPr marL="1051560" lvl="3" indent="-320040">
              <a:spcBef>
                <a:spcPts val="700"/>
              </a:spcBef>
              <a:buSzPct val="60000"/>
              <a:buFont typeface="Wingdings"/>
              <a:buChar char=""/>
            </a:pPr>
            <a:r>
              <a:rPr lang="en-US" sz="3100" dirty="0" smtClean="0"/>
              <a:t>Session 17: Pain=0</a:t>
            </a:r>
            <a:endParaRPr lang="en-US" sz="3100" dirty="0"/>
          </a:p>
          <a:p>
            <a:pPr marL="1051560" lvl="3" indent="-320040">
              <a:spcBef>
                <a:spcPts val="700"/>
              </a:spcBef>
              <a:buSzPct val="60000"/>
              <a:buFont typeface="Wingdings"/>
              <a:buChar char=""/>
            </a:pPr>
            <a:r>
              <a:rPr lang="en-US" sz="3100" dirty="0"/>
              <a:t>Session 18: Reported that pain was “nonexistent.”   </a:t>
            </a:r>
            <a:r>
              <a:rPr lang="en-US" sz="3100" dirty="0" smtClean="0"/>
              <a:t>Sports activities with </a:t>
            </a:r>
            <a:r>
              <a:rPr lang="en-US" sz="3100" dirty="0"/>
              <a:t>no pain.</a:t>
            </a:r>
          </a:p>
          <a:p>
            <a:pPr marL="1051560" lvl="3" indent="-320040">
              <a:spcBef>
                <a:spcPts val="700"/>
              </a:spcBef>
              <a:buSzPct val="60000"/>
              <a:buFont typeface="Wingdings"/>
              <a:buChar char=""/>
            </a:pPr>
            <a:r>
              <a:rPr lang="en-US" sz="3100" dirty="0"/>
              <a:t>Session 21: Walking </a:t>
            </a:r>
            <a:r>
              <a:rPr lang="en-US" sz="3100" dirty="0" smtClean="0"/>
              <a:t>with </a:t>
            </a:r>
            <a:r>
              <a:rPr lang="en-US" sz="3100" dirty="0"/>
              <a:t>no pain.  One incident of </a:t>
            </a:r>
            <a:r>
              <a:rPr lang="en-US" sz="3100" dirty="0" smtClean="0"/>
              <a:t>pain, </a:t>
            </a:r>
            <a:r>
              <a:rPr lang="en-US" sz="3100" dirty="0"/>
              <a:t>took pain med.</a:t>
            </a:r>
          </a:p>
          <a:p>
            <a:pPr lvl="1"/>
            <a:endParaRPr lang="en-US" dirty="0"/>
          </a:p>
        </p:txBody>
      </p:sp>
    </p:spTree>
    <p:extLst>
      <p:ext uri="{BB962C8B-B14F-4D97-AF65-F5344CB8AC3E}">
        <p14:creationId xmlns:p14="http://schemas.microsoft.com/office/powerpoint/2010/main" val="390037832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lstStyle/>
          <a:p>
            <a:pPr lvl="1"/>
            <a:r>
              <a:rPr lang="en-US" u="sng" dirty="0" smtClean="0"/>
              <a:t>Symptom</a:t>
            </a:r>
            <a:r>
              <a:rPr lang="en-US" dirty="0" smtClean="0"/>
              <a:t>	</a:t>
            </a:r>
            <a:r>
              <a:rPr lang="en-US" u="sng" dirty="0" smtClean="0"/>
              <a:t>Pre-</a:t>
            </a:r>
            <a:r>
              <a:rPr lang="en-US" u="sng" dirty="0" err="1" smtClean="0"/>
              <a:t>Tx</a:t>
            </a:r>
            <a:r>
              <a:rPr lang="en-US" u="sng" dirty="0" smtClean="0"/>
              <a:t> Rating</a:t>
            </a:r>
            <a:r>
              <a:rPr lang="en-US" dirty="0" smtClean="0"/>
              <a:t>	        </a:t>
            </a:r>
            <a:r>
              <a:rPr lang="en-US" u="sng" dirty="0" smtClean="0"/>
              <a:t>Post-</a:t>
            </a:r>
            <a:r>
              <a:rPr lang="en-US" u="sng" dirty="0" err="1" smtClean="0"/>
              <a:t>Tx</a:t>
            </a:r>
            <a:r>
              <a:rPr lang="en-US" u="sng" dirty="0" smtClean="0"/>
              <a:t> Rating</a:t>
            </a:r>
          </a:p>
          <a:p>
            <a:pPr lvl="1"/>
            <a:endParaRPr lang="en-US" dirty="0" smtClean="0"/>
          </a:p>
          <a:p>
            <a:pPr lvl="1"/>
            <a:r>
              <a:rPr lang="en-US" dirty="0" smtClean="0"/>
              <a:t>Pain		</a:t>
            </a:r>
            <a:r>
              <a:rPr lang="en-US" dirty="0"/>
              <a:t> </a:t>
            </a:r>
            <a:r>
              <a:rPr lang="en-US" dirty="0" smtClean="0"/>
              <a:t>     4                            0</a:t>
            </a:r>
            <a:endParaRPr lang="en-US" dirty="0"/>
          </a:p>
        </p:txBody>
      </p:sp>
    </p:spTree>
    <p:extLst>
      <p:ext uri="{BB962C8B-B14F-4D97-AF65-F5344CB8AC3E}">
        <p14:creationId xmlns:p14="http://schemas.microsoft.com/office/powerpoint/2010/main" val="269023618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normAutofit fontScale="92500" lnSpcReduction="20000"/>
          </a:bodyPr>
          <a:lstStyle/>
          <a:p>
            <a:pPr lvl="1"/>
            <a:r>
              <a:rPr lang="en-US" sz="3600" b="1" dirty="0" smtClean="0"/>
              <a:t>Middle age woman with migraines</a:t>
            </a:r>
          </a:p>
          <a:p>
            <a:pPr lvl="2"/>
            <a:r>
              <a:rPr lang="en-US" sz="3300" dirty="0" smtClean="0"/>
              <a:t>Presenting problems</a:t>
            </a:r>
          </a:p>
          <a:p>
            <a:pPr lvl="3"/>
            <a:r>
              <a:rPr lang="en-US" sz="3000" dirty="0" smtClean="0"/>
              <a:t>Migraines 5x/wk. </a:t>
            </a:r>
            <a:r>
              <a:rPr lang="en-US" sz="3000" dirty="0" smtClean="0"/>
              <a:t>for </a:t>
            </a:r>
            <a:r>
              <a:rPr lang="en-US" sz="3000" dirty="0" smtClean="0"/>
              <a:t>approx</a:t>
            </a:r>
            <a:r>
              <a:rPr lang="en-US" sz="3000" dirty="0" smtClean="0"/>
              <a:t>. 30 yrs</a:t>
            </a:r>
            <a:r>
              <a:rPr lang="en-US" sz="3000" dirty="0" smtClean="0"/>
              <a:t>., </a:t>
            </a:r>
            <a:r>
              <a:rPr lang="en-US" sz="3000" dirty="0" smtClean="0"/>
              <a:t>can last all day</a:t>
            </a:r>
          </a:p>
          <a:p>
            <a:pPr lvl="3"/>
            <a:r>
              <a:rPr lang="en-US" sz="3000" dirty="0" smtClean="0"/>
              <a:t>Anxiety &amp; depression triggered by family problems, teeth clenching, crying, overeating</a:t>
            </a:r>
          </a:p>
          <a:p>
            <a:pPr lvl="3"/>
            <a:r>
              <a:rPr lang="en-US" sz="3000" dirty="0"/>
              <a:t>Sleep disturbance: onset and </a:t>
            </a:r>
            <a:r>
              <a:rPr lang="en-US" sz="3000" dirty="0" smtClean="0"/>
              <a:t>maintenance</a:t>
            </a:r>
          </a:p>
          <a:p>
            <a:pPr lvl="3"/>
            <a:r>
              <a:rPr lang="en-US" sz="3000" dirty="0" smtClean="0"/>
              <a:t>Migraines </a:t>
            </a:r>
            <a:r>
              <a:rPr lang="en-US" sz="3000" dirty="0" smtClean="0"/>
              <a:t>at night when lifts head off pillow, turns, gets out of bed</a:t>
            </a:r>
          </a:p>
          <a:p>
            <a:pPr lvl="3"/>
            <a:r>
              <a:rPr lang="en-US" sz="3000" dirty="0" smtClean="0"/>
              <a:t>Memory </a:t>
            </a:r>
            <a:r>
              <a:rPr lang="en-US" sz="3000" dirty="0" smtClean="0"/>
              <a:t>problems</a:t>
            </a:r>
          </a:p>
          <a:p>
            <a:pPr lvl="3"/>
            <a:r>
              <a:rPr lang="en-US" sz="3000" dirty="0" err="1" smtClean="0"/>
              <a:t>Fioricet</a:t>
            </a:r>
            <a:endParaRPr lang="en-US" sz="3000" dirty="0" smtClean="0"/>
          </a:p>
        </p:txBody>
      </p:sp>
    </p:spTree>
    <p:extLst>
      <p:ext uri="{BB962C8B-B14F-4D97-AF65-F5344CB8AC3E}">
        <p14:creationId xmlns:p14="http://schemas.microsoft.com/office/powerpoint/2010/main" val="401831509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lstStyle/>
          <a:p>
            <a:pPr lvl="1"/>
            <a:r>
              <a:rPr lang="en-US" u="sng" dirty="0" smtClean="0"/>
              <a:t>Symptom</a:t>
            </a:r>
            <a:r>
              <a:rPr lang="en-US" dirty="0" smtClean="0"/>
              <a:t>		</a:t>
            </a:r>
            <a:r>
              <a:rPr lang="en-US" u="sng" dirty="0" smtClean="0"/>
              <a:t>Pre-</a:t>
            </a:r>
            <a:r>
              <a:rPr lang="en-US" u="sng" dirty="0" err="1" smtClean="0"/>
              <a:t>Tx</a:t>
            </a:r>
            <a:r>
              <a:rPr lang="en-US" u="sng" dirty="0" smtClean="0"/>
              <a:t> Rating</a:t>
            </a:r>
          </a:p>
          <a:p>
            <a:pPr lvl="1"/>
            <a:endParaRPr lang="en-US" u="sng" dirty="0"/>
          </a:p>
          <a:p>
            <a:pPr lvl="1"/>
            <a:r>
              <a:rPr lang="en-US" dirty="0" smtClean="0"/>
              <a:t>Migraine				4</a:t>
            </a:r>
          </a:p>
          <a:p>
            <a:pPr lvl="1"/>
            <a:r>
              <a:rPr lang="en-US" dirty="0" smtClean="0"/>
              <a:t>Physical anxiety symptoms	4</a:t>
            </a:r>
          </a:p>
          <a:p>
            <a:pPr lvl="1"/>
            <a:r>
              <a:rPr lang="en-US" dirty="0" smtClean="0"/>
              <a:t>Depression			4</a:t>
            </a:r>
          </a:p>
          <a:p>
            <a:pPr lvl="1"/>
            <a:r>
              <a:rPr lang="en-US" dirty="0" smtClean="0"/>
              <a:t>Sleep				4</a:t>
            </a:r>
          </a:p>
          <a:p>
            <a:pPr lvl="1"/>
            <a:r>
              <a:rPr lang="en-US" dirty="0" smtClean="0"/>
              <a:t>Overeating			4</a:t>
            </a:r>
          </a:p>
          <a:p>
            <a:pPr lvl="1"/>
            <a:r>
              <a:rPr lang="en-US" dirty="0" smtClean="0"/>
              <a:t>Organizational skills		3</a:t>
            </a:r>
          </a:p>
          <a:p>
            <a:pPr lvl="1"/>
            <a:endParaRPr lang="en-US" dirty="0"/>
          </a:p>
        </p:txBody>
      </p:sp>
    </p:spTree>
    <p:extLst>
      <p:ext uri="{BB962C8B-B14F-4D97-AF65-F5344CB8AC3E}">
        <p14:creationId xmlns:p14="http://schemas.microsoft.com/office/powerpoint/2010/main" val="55176446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pic>
        <p:nvPicPr>
          <p:cNvPr id="5" name="Content Placeholder 4"/>
          <p:cNvPicPr>
            <a:picLocks noGrp="1" noChangeAspect="1"/>
          </p:cNvPicPr>
          <p:nvPr>
            <p:ph sz="quarter" idx="1"/>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761095" y="1943100"/>
            <a:ext cx="6087505" cy="4800600"/>
          </a:xfrm>
        </p:spPr>
      </p:pic>
      <p:sp>
        <p:nvSpPr>
          <p:cNvPr id="3" name="Text Placeholder 2"/>
          <p:cNvSpPr>
            <a:spLocks noGrp="1"/>
          </p:cNvSpPr>
          <p:nvPr>
            <p:ph type="body" idx="4294967295"/>
          </p:nvPr>
        </p:nvSpPr>
        <p:spPr>
          <a:xfrm>
            <a:off x="0" y="1752600"/>
            <a:ext cx="1600200" cy="4343400"/>
          </a:xfrm>
        </p:spPr>
        <p:txBody>
          <a:bodyPr/>
          <a:lstStyle/>
          <a:p>
            <a:pPr marL="0" indent="0">
              <a:buNone/>
            </a:pPr>
            <a:endParaRPr lang="en-US" dirty="0"/>
          </a:p>
        </p:txBody>
      </p:sp>
      <p:sp>
        <p:nvSpPr>
          <p:cNvPr id="4" name="Oval 3"/>
          <p:cNvSpPr/>
          <p:nvPr/>
        </p:nvSpPr>
        <p:spPr>
          <a:xfrm>
            <a:off x="2590800" y="4080163"/>
            <a:ext cx="609599" cy="52647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T3</a:t>
            </a:r>
            <a:endParaRPr lang="en-US" b="1" dirty="0">
              <a:solidFill>
                <a:schemeClr val="tx1"/>
              </a:solidFill>
            </a:endParaRPr>
          </a:p>
        </p:txBody>
      </p:sp>
      <p:sp>
        <p:nvSpPr>
          <p:cNvPr id="6" name="Oval 5"/>
          <p:cNvSpPr/>
          <p:nvPr/>
        </p:nvSpPr>
        <p:spPr>
          <a:xfrm>
            <a:off x="6355773" y="4024745"/>
            <a:ext cx="685800" cy="609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T4</a:t>
            </a:r>
            <a:endParaRPr lang="en-US" b="1" dirty="0">
              <a:solidFill>
                <a:schemeClr val="tx1"/>
              </a:solidFill>
            </a:endParaRPr>
          </a:p>
        </p:txBody>
      </p:sp>
      <p:sp>
        <p:nvSpPr>
          <p:cNvPr id="7" name="Oval 6"/>
          <p:cNvSpPr/>
          <p:nvPr/>
        </p:nvSpPr>
        <p:spPr>
          <a:xfrm>
            <a:off x="3524247" y="4038600"/>
            <a:ext cx="658090" cy="609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C3</a:t>
            </a:r>
            <a:endParaRPr lang="en-US" b="1" dirty="0">
              <a:solidFill>
                <a:schemeClr val="tx1"/>
              </a:solidFill>
            </a:endParaRPr>
          </a:p>
        </p:txBody>
      </p:sp>
      <p:sp>
        <p:nvSpPr>
          <p:cNvPr id="8" name="Oval 7"/>
          <p:cNvSpPr/>
          <p:nvPr/>
        </p:nvSpPr>
        <p:spPr>
          <a:xfrm>
            <a:off x="5410200" y="4066308"/>
            <a:ext cx="685800" cy="5680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C3</a:t>
            </a:r>
            <a:endParaRPr lang="en-US" b="1" dirty="0">
              <a:solidFill>
                <a:schemeClr val="tx1"/>
              </a:solidFill>
            </a:endParaRPr>
          </a:p>
        </p:txBody>
      </p:sp>
      <p:sp>
        <p:nvSpPr>
          <p:cNvPr id="9" name="Oval 8"/>
          <p:cNvSpPr/>
          <p:nvPr/>
        </p:nvSpPr>
        <p:spPr>
          <a:xfrm>
            <a:off x="3893119" y="2514600"/>
            <a:ext cx="678881"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FP1</a:t>
            </a:r>
            <a:endParaRPr lang="en-US" sz="1400" b="1" dirty="0">
              <a:solidFill>
                <a:schemeClr val="tx1"/>
              </a:solidFill>
            </a:endParaRPr>
          </a:p>
        </p:txBody>
      </p:sp>
      <p:sp>
        <p:nvSpPr>
          <p:cNvPr id="10" name="Oval 9"/>
          <p:cNvSpPr/>
          <p:nvPr/>
        </p:nvSpPr>
        <p:spPr>
          <a:xfrm>
            <a:off x="4433455" y="3181350"/>
            <a:ext cx="658090" cy="59228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FZ</a:t>
            </a:r>
            <a:endParaRPr lang="en-US" b="1" dirty="0">
              <a:solidFill>
                <a:schemeClr val="tx1"/>
              </a:solidFill>
            </a:endParaRPr>
          </a:p>
        </p:txBody>
      </p:sp>
      <p:sp>
        <p:nvSpPr>
          <p:cNvPr id="11" name="Oval 10"/>
          <p:cNvSpPr/>
          <p:nvPr/>
        </p:nvSpPr>
        <p:spPr>
          <a:xfrm>
            <a:off x="3657600" y="3162301"/>
            <a:ext cx="635572" cy="6113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F3</a:t>
            </a:r>
            <a:endParaRPr lang="en-US" b="1" dirty="0">
              <a:solidFill>
                <a:schemeClr val="tx1"/>
              </a:solidFill>
            </a:endParaRPr>
          </a:p>
        </p:txBody>
      </p:sp>
      <p:sp>
        <p:nvSpPr>
          <p:cNvPr id="12" name="Oval 11"/>
          <p:cNvSpPr/>
          <p:nvPr/>
        </p:nvSpPr>
        <p:spPr>
          <a:xfrm>
            <a:off x="5257800" y="3200401"/>
            <a:ext cx="685800" cy="59228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F4</a:t>
            </a:r>
            <a:endParaRPr lang="en-US" b="1" dirty="0">
              <a:solidFill>
                <a:schemeClr val="tx1"/>
              </a:solidFill>
            </a:endParaRPr>
          </a:p>
        </p:txBody>
      </p:sp>
    </p:spTree>
    <p:extLst>
      <p:ext uri="{BB962C8B-B14F-4D97-AF65-F5344CB8AC3E}">
        <p14:creationId xmlns:p14="http://schemas.microsoft.com/office/powerpoint/2010/main" val="4032283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lstStyle/>
          <a:p>
            <a:pPr lvl="1"/>
            <a:r>
              <a:rPr lang="en-US" dirty="0" smtClean="0"/>
              <a:t>Course of treatment</a:t>
            </a:r>
          </a:p>
          <a:p>
            <a:pPr lvl="2"/>
            <a:r>
              <a:rPr lang="en-US" dirty="0" smtClean="0"/>
              <a:t>32 sessions semi-weekly</a:t>
            </a:r>
          </a:p>
          <a:p>
            <a:pPr lvl="2"/>
            <a:r>
              <a:rPr lang="en-US" dirty="0" smtClean="0"/>
              <a:t>5 sessions T3-T4, various inhibits (delta – alpha range), various rewards, changed frequencies depending on her response at the moment</a:t>
            </a:r>
          </a:p>
          <a:p>
            <a:pPr lvl="3"/>
            <a:r>
              <a:rPr lang="en-US" dirty="0" smtClean="0"/>
              <a:t>Difficulty controlling high beta activity, reporting a lot of stress and guilt about family responsibilities</a:t>
            </a:r>
          </a:p>
          <a:p>
            <a:pPr lvl="3"/>
            <a:r>
              <a:rPr lang="en-US" dirty="0" smtClean="0"/>
              <a:t>Headaches very variable</a:t>
            </a:r>
          </a:p>
          <a:p>
            <a:pPr lvl="3"/>
            <a:r>
              <a:rPr lang="en-US" dirty="0" smtClean="0"/>
              <a:t>Taught diaphragmatic breathing, HRV biofeedback</a:t>
            </a:r>
          </a:p>
          <a:p>
            <a:pPr lvl="3"/>
            <a:r>
              <a:rPr lang="en-US" dirty="0" smtClean="0"/>
              <a:t>Migraine = 2, Phys. anxiety = 2, Depression =  1, Sleep = 2, Overeating = 0, Organizational skills = 2</a:t>
            </a:r>
          </a:p>
        </p:txBody>
      </p:sp>
    </p:spTree>
    <p:extLst>
      <p:ext uri="{BB962C8B-B14F-4D97-AF65-F5344CB8AC3E}">
        <p14:creationId xmlns:p14="http://schemas.microsoft.com/office/powerpoint/2010/main" val="3399249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Cortex Organization</a:t>
            </a:r>
            <a:endParaRPr lang="en-US" dirty="0"/>
          </a:p>
        </p:txBody>
      </p:sp>
      <p:sp>
        <p:nvSpPr>
          <p:cNvPr id="3" name="Text Placeholder 2"/>
          <p:cNvSpPr>
            <a:spLocks noGrp="1"/>
          </p:cNvSpPr>
          <p:nvPr>
            <p:ph type="body" idx="2"/>
          </p:nvPr>
        </p:nvSpPr>
        <p:spPr/>
        <p:txBody>
          <a:bodyPr/>
          <a:lstStyle/>
          <a:p>
            <a:r>
              <a:rPr lang="en-US" smtClean="0"/>
              <a:t>International 10-20 system of electrode placement</a:t>
            </a:r>
            <a:endParaRPr lang="en-US" dirty="0"/>
          </a:p>
        </p:txBody>
      </p:sp>
      <p:pic>
        <p:nvPicPr>
          <p:cNvPr id="5" name="Content Placeholder 4"/>
          <p:cNvPicPr>
            <a:picLocks noGrp="1" noChangeAspect="1"/>
          </p:cNvPicPr>
          <p:nvPr>
            <p:ph sz="quarter" idx="1"/>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819400" y="1676400"/>
            <a:ext cx="5562600" cy="4648200"/>
          </a:xfrm>
        </p:spPr>
      </p:pic>
    </p:spTree>
    <p:extLst>
      <p:ext uri="{BB962C8B-B14F-4D97-AF65-F5344CB8AC3E}">
        <p14:creationId xmlns:p14="http://schemas.microsoft.com/office/powerpoint/2010/main" val="345577531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normAutofit fontScale="85000" lnSpcReduction="20000"/>
          </a:bodyPr>
          <a:lstStyle/>
          <a:p>
            <a:r>
              <a:rPr lang="en-US" sz="2200" dirty="0" smtClean="0"/>
              <a:t>Course of treatment</a:t>
            </a:r>
          </a:p>
          <a:p>
            <a:pPr lvl="1"/>
            <a:r>
              <a:rPr lang="en-US" dirty="0" smtClean="0"/>
              <a:t>6 sessions combined </a:t>
            </a:r>
          </a:p>
          <a:p>
            <a:pPr lvl="2"/>
            <a:r>
              <a:rPr lang="en-US" sz="2600" dirty="0" smtClean="0"/>
              <a:t>T3-T4 2-7 </a:t>
            </a:r>
            <a:r>
              <a:rPr lang="en-US" sz="2600" dirty="0" err="1" smtClean="0"/>
              <a:t>inh</a:t>
            </a:r>
            <a:r>
              <a:rPr lang="en-US" sz="2600" dirty="0" smtClean="0"/>
              <a:t>., 7-10 </a:t>
            </a:r>
            <a:r>
              <a:rPr lang="en-US" sz="2600" dirty="0" err="1" smtClean="0"/>
              <a:t>rew</a:t>
            </a:r>
            <a:r>
              <a:rPr lang="en-US" sz="2600" dirty="0" smtClean="0"/>
              <a:t>. and </a:t>
            </a:r>
          </a:p>
          <a:p>
            <a:pPr lvl="3"/>
            <a:r>
              <a:rPr lang="en-US" sz="2600" dirty="0" smtClean="0"/>
              <a:t>FZ 1-7, 22-32 </a:t>
            </a:r>
            <a:r>
              <a:rPr lang="en-US" sz="2600" dirty="0" err="1" smtClean="0"/>
              <a:t>inh</a:t>
            </a:r>
            <a:r>
              <a:rPr lang="en-US" sz="2600" dirty="0"/>
              <a:t>., no </a:t>
            </a:r>
            <a:r>
              <a:rPr lang="en-US" sz="2600" dirty="0" err="1" smtClean="0"/>
              <a:t>rew</a:t>
            </a:r>
            <a:r>
              <a:rPr lang="en-US" sz="2600" dirty="0" smtClean="0"/>
              <a:t>. or14-17 </a:t>
            </a:r>
            <a:r>
              <a:rPr lang="en-US" sz="2600" dirty="0" err="1" smtClean="0"/>
              <a:t>rew</a:t>
            </a:r>
            <a:r>
              <a:rPr lang="en-US" sz="2600" dirty="0" smtClean="0"/>
              <a:t>. </a:t>
            </a:r>
          </a:p>
          <a:p>
            <a:pPr lvl="3"/>
            <a:r>
              <a:rPr lang="en-US" sz="2600" dirty="0" smtClean="0"/>
              <a:t>Introduced </a:t>
            </a:r>
            <a:r>
              <a:rPr lang="en-US" sz="2600" dirty="0" err="1" smtClean="0"/>
              <a:t>handwarming</a:t>
            </a:r>
            <a:r>
              <a:rPr lang="en-US" sz="2600" dirty="0" smtClean="0"/>
              <a:t> at home</a:t>
            </a:r>
          </a:p>
          <a:p>
            <a:pPr lvl="2"/>
            <a:r>
              <a:rPr lang="en-US" sz="2600" dirty="0" smtClean="0"/>
              <a:t>Integrated simultaneous HRV into almost every neurofeedback session starting session 4</a:t>
            </a:r>
          </a:p>
          <a:p>
            <a:pPr lvl="2"/>
            <a:r>
              <a:rPr lang="en-US" sz="2600" dirty="0" smtClean="0"/>
              <a:t>Headaches decreased in frequency, intensity and duration even as anxiety fluctuated</a:t>
            </a:r>
          </a:p>
          <a:p>
            <a:pPr lvl="2"/>
            <a:r>
              <a:rPr lang="en-US" sz="2600" dirty="0" smtClean="0"/>
              <a:t>Often felt headache coming on in </a:t>
            </a:r>
            <a:r>
              <a:rPr lang="en-US" sz="2600" dirty="0" err="1" smtClean="0"/>
              <a:t>a.m</a:t>
            </a:r>
            <a:r>
              <a:rPr lang="en-US" sz="2600" dirty="0" smtClean="0"/>
              <a:t> and aborted it for rest of day</a:t>
            </a:r>
          </a:p>
          <a:p>
            <a:pPr lvl="2"/>
            <a:r>
              <a:rPr lang="en-US" sz="2600" dirty="0" smtClean="0"/>
              <a:t>Depression decreased, could abort it, not occurring every day</a:t>
            </a:r>
          </a:p>
          <a:p>
            <a:pPr lvl="2"/>
            <a:r>
              <a:rPr lang="en-US" sz="2600" dirty="0" smtClean="0"/>
              <a:t>Migraine = 1, Phys. anxiety =2, depression = 0, Sleep = 2, </a:t>
            </a:r>
            <a:r>
              <a:rPr lang="en-US" sz="2600" dirty="0"/>
              <a:t>O</a:t>
            </a:r>
            <a:r>
              <a:rPr lang="en-US" sz="2600" dirty="0" smtClean="0"/>
              <a:t>vereating = 4, Organization = 2</a:t>
            </a:r>
            <a:endParaRPr lang="en-US" sz="2600" dirty="0"/>
          </a:p>
        </p:txBody>
      </p:sp>
    </p:spTree>
    <p:extLst>
      <p:ext uri="{BB962C8B-B14F-4D97-AF65-F5344CB8AC3E}">
        <p14:creationId xmlns:p14="http://schemas.microsoft.com/office/powerpoint/2010/main" val="402925839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a:xfrm>
            <a:off x="381000" y="1600200"/>
            <a:ext cx="8534400" cy="5029200"/>
          </a:xfrm>
        </p:spPr>
        <p:txBody>
          <a:bodyPr>
            <a:normAutofit fontScale="92500" lnSpcReduction="20000"/>
          </a:bodyPr>
          <a:lstStyle/>
          <a:p>
            <a:r>
              <a:rPr lang="en-US" dirty="0" smtClean="0"/>
              <a:t>Course of treatment</a:t>
            </a:r>
          </a:p>
          <a:p>
            <a:pPr lvl="1"/>
            <a:r>
              <a:rPr lang="en-US" dirty="0" smtClean="0"/>
              <a:t>2 sessions combined </a:t>
            </a:r>
          </a:p>
          <a:p>
            <a:pPr lvl="2"/>
            <a:r>
              <a:rPr lang="en-US" sz="2600" dirty="0" smtClean="0"/>
              <a:t>T3-T4 2-7, 22-32 </a:t>
            </a:r>
            <a:r>
              <a:rPr lang="en-US" sz="2600" dirty="0" err="1" smtClean="0"/>
              <a:t>inh</a:t>
            </a:r>
            <a:r>
              <a:rPr lang="en-US" sz="2600" dirty="0" smtClean="0"/>
              <a:t>., 7-10 </a:t>
            </a:r>
            <a:r>
              <a:rPr lang="en-US" sz="2600" dirty="0" err="1" smtClean="0"/>
              <a:t>rwd</a:t>
            </a:r>
            <a:r>
              <a:rPr lang="en-US" sz="2600" dirty="0" smtClean="0"/>
              <a:t>. with </a:t>
            </a:r>
          </a:p>
          <a:p>
            <a:pPr lvl="2"/>
            <a:r>
              <a:rPr lang="en-US" sz="2600" dirty="0" smtClean="0"/>
              <a:t>F3-F4 2-7, 22-32 </a:t>
            </a:r>
            <a:r>
              <a:rPr lang="en-US" sz="2600" dirty="0" err="1" smtClean="0"/>
              <a:t>inh</a:t>
            </a:r>
            <a:r>
              <a:rPr lang="en-US" sz="2600" dirty="0" smtClean="0"/>
              <a:t>., 10-13 </a:t>
            </a:r>
            <a:r>
              <a:rPr lang="en-US" sz="2600" dirty="0" err="1" smtClean="0"/>
              <a:t>rwd</a:t>
            </a:r>
            <a:r>
              <a:rPr lang="en-US" sz="2600" dirty="0" smtClean="0"/>
              <a:t>.</a:t>
            </a:r>
          </a:p>
          <a:p>
            <a:pPr lvl="1"/>
            <a:r>
              <a:rPr lang="en-US" dirty="0" smtClean="0"/>
              <a:t>12 sessions alternating HEG and</a:t>
            </a:r>
          </a:p>
          <a:p>
            <a:pPr lvl="2"/>
            <a:r>
              <a:rPr lang="en-US" sz="2600" dirty="0" smtClean="0"/>
              <a:t>T3-T4 or C3-C4 2-7 </a:t>
            </a:r>
            <a:r>
              <a:rPr lang="en-US" sz="2600" dirty="0" err="1" smtClean="0"/>
              <a:t>inh</a:t>
            </a:r>
            <a:r>
              <a:rPr lang="en-US" sz="2600" dirty="0" smtClean="0"/>
              <a:t>., 7-10 </a:t>
            </a:r>
            <a:r>
              <a:rPr lang="en-US" sz="2600" dirty="0" err="1" smtClean="0"/>
              <a:t>rewd</a:t>
            </a:r>
            <a:r>
              <a:rPr lang="en-US" sz="2600" dirty="0" smtClean="0"/>
              <a:t>., &amp; </a:t>
            </a:r>
          </a:p>
          <a:p>
            <a:pPr lvl="2"/>
            <a:r>
              <a:rPr lang="en-US" sz="2600" dirty="0" smtClean="0"/>
              <a:t>FP1 4-8 </a:t>
            </a:r>
            <a:r>
              <a:rPr lang="en-US" sz="2600" dirty="0" err="1" smtClean="0"/>
              <a:t>inh</a:t>
            </a:r>
            <a:r>
              <a:rPr lang="en-US" sz="2600" dirty="0" smtClean="0"/>
              <a:t>., 15-18 </a:t>
            </a:r>
            <a:r>
              <a:rPr lang="en-US" sz="2600" dirty="0" err="1" smtClean="0"/>
              <a:t>rwd</a:t>
            </a:r>
            <a:r>
              <a:rPr lang="en-US" sz="2600" dirty="0" smtClean="0"/>
              <a:t>.</a:t>
            </a:r>
          </a:p>
          <a:p>
            <a:pPr lvl="2"/>
            <a:r>
              <a:rPr lang="en-US" sz="2800" dirty="0" smtClean="0"/>
              <a:t>At first, headache would start in a.m. then go away.  Then had week with migraines for 4 days, all day, at 5/10 level.</a:t>
            </a:r>
          </a:p>
          <a:p>
            <a:pPr lvl="2"/>
            <a:r>
              <a:rPr lang="en-US" sz="2800" dirty="0" smtClean="0"/>
              <a:t>During this period, migraines highly variable, ranging from 0-3.5, overeating highly variable (0-3), depression 0, physical anxiety mostly 1-3, sleep 1-3, organization 2-3.</a:t>
            </a:r>
          </a:p>
          <a:p>
            <a:pPr lvl="2"/>
            <a:endParaRPr lang="en-US" dirty="0"/>
          </a:p>
        </p:txBody>
      </p:sp>
    </p:spTree>
    <p:extLst>
      <p:ext uri="{BB962C8B-B14F-4D97-AF65-F5344CB8AC3E}">
        <p14:creationId xmlns:p14="http://schemas.microsoft.com/office/powerpoint/2010/main" val="375004671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normAutofit fontScale="92500" lnSpcReduction="20000"/>
          </a:bodyPr>
          <a:lstStyle/>
          <a:p>
            <a:r>
              <a:rPr lang="en-US" dirty="0" smtClean="0"/>
              <a:t>Course of treatment</a:t>
            </a:r>
          </a:p>
          <a:p>
            <a:pPr lvl="1"/>
            <a:r>
              <a:rPr lang="en-US" dirty="0"/>
              <a:t>5</a:t>
            </a:r>
            <a:r>
              <a:rPr lang="en-US" dirty="0" smtClean="0"/>
              <a:t> sessions F3-F4 </a:t>
            </a:r>
          </a:p>
          <a:p>
            <a:pPr lvl="2"/>
            <a:r>
              <a:rPr lang="en-US" dirty="0" smtClean="0"/>
              <a:t>2-7 </a:t>
            </a:r>
            <a:r>
              <a:rPr lang="en-US" dirty="0" err="1" smtClean="0"/>
              <a:t>inh</a:t>
            </a:r>
            <a:r>
              <a:rPr lang="en-US" dirty="0" smtClean="0"/>
              <a:t>., 7-10 </a:t>
            </a:r>
            <a:r>
              <a:rPr lang="en-US" dirty="0" err="1" smtClean="0"/>
              <a:t>rwd</a:t>
            </a:r>
            <a:r>
              <a:rPr lang="en-US" dirty="0" smtClean="0"/>
              <a:t>.</a:t>
            </a:r>
          </a:p>
          <a:p>
            <a:pPr lvl="2"/>
            <a:r>
              <a:rPr lang="en-US" dirty="0" smtClean="0"/>
              <a:t>Severe headache approx. 1x/wk.</a:t>
            </a:r>
          </a:p>
          <a:p>
            <a:pPr lvl="2"/>
            <a:r>
              <a:rPr lang="en-US" dirty="0" smtClean="0"/>
              <a:t>Increased worry over family matters</a:t>
            </a:r>
          </a:p>
          <a:p>
            <a:pPr lvl="2"/>
            <a:r>
              <a:rPr lang="en-US" dirty="0" smtClean="0"/>
              <a:t>Headaches generally decreased intensity 50-75%</a:t>
            </a:r>
          </a:p>
          <a:p>
            <a:pPr lvl="2"/>
            <a:r>
              <a:rPr lang="en-US" dirty="0" smtClean="0"/>
              <a:t>Headaches generally decreased frequency 50-75%</a:t>
            </a:r>
          </a:p>
          <a:p>
            <a:pPr lvl="2"/>
            <a:r>
              <a:rPr lang="en-US" dirty="0" smtClean="0"/>
              <a:t>Migraine=0, Phys. Anxiety=2, Depression=3 (varied from 0-3), Sleep=0, Overeating=0, Organization=2</a:t>
            </a:r>
          </a:p>
          <a:p>
            <a:pPr lvl="1"/>
            <a:r>
              <a:rPr lang="en-US" dirty="0" smtClean="0"/>
              <a:t>Last 2 sessions F3-F4, had started beta blocker</a:t>
            </a:r>
          </a:p>
          <a:p>
            <a:pPr lvl="2"/>
            <a:r>
              <a:rPr lang="en-US" dirty="0" smtClean="0"/>
              <a:t>Migraine=0, Phys. Anxiety=1. Depression=0, Sleep=0, Overeating=.5, Organization=2</a:t>
            </a:r>
          </a:p>
          <a:p>
            <a:pPr lvl="2"/>
            <a:r>
              <a:rPr lang="en-US" dirty="0" smtClean="0"/>
              <a:t>Heart rate lower and more consistent</a:t>
            </a:r>
            <a:endParaRPr lang="en-US" dirty="0"/>
          </a:p>
        </p:txBody>
      </p:sp>
    </p:spTree>
    <p:extLst>
      <p:ext uri="{BB962C8B-B14F-4D97-AF65-F5344CB8AC3E}">
        <p14:creationId xmlns:p14="http://schemas.microsoft.com/office/powerpoint/2010/main" val="302861399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sz="quarter" idx="1"/>
          </p:nvPr>
        </p:nvSpPr>
        <p:spPr/>
        <p:txBody>
          <a:bodyPr/>
          <a:lstStyle/>
          <a:p>
            <a:pPr lvl="1"/>
            <a:r>
              <a:rPr lang="en-US" u="sng" dirty="0" smtClean="0"/>
              <a:t>Symptom</a:t>
            </a:r>
            <a:r>
              <a:rPr lang="en-US" dirty="0" smtClean="0"/>
              <a:t>		</a:t>
            </a:r>
            <a:r>
              <a:rPr lang="en-US" u="sng" dirty="0" smtClean="0"/>
              <a:t>Pre-</a:t>
            </a:r>
            <a:r>
              <a:rPr lang="en-US" u="sng" dirty="0" err="1" smtClean="0"/>
              <a:t>Tx</a:t>
            </a:r>
            <a:r>
              <a:rPr lang="en-US" u="sng" dirty="0" smtClean="0"/>
              <a:t> Rating</a:t>
            </a:r>
            <a:r>
              <a:rPr lang="en-US" dirty="0" smtClean="0"/>
              <a:t>       </a:t>
            </a:r>
            <a:r>
              <a:rPr lang="en-US" u="sng" dirty="0" smtClean="0"/>
              <a:t>Post-</a:t>
            </a:r>
            <a:r>
              <a:rPr lang="en-US" u="sng" dirty="0" err="1" smtClean="0"/>
              <a:t>Tx</a:t>
            </a:r>
            <a:r>
              <a:rPr lang="en-US" u="sng" dirty="0" smtClean="0"/>
              <a:t> Rating</a:t>
            </a:r>
          </a:p>
          <a:p>
            <a:pPr lvl="1"/>
            <a:endParaRPr lang="en-US" u="sng" dirty="0"/>
          </a:p>
          <a:p>
            <a:pPr lvl="1"/>
            <a:r>
              <a:rPr lang="en-US" dirty="0" smtClean="0"/>
              <a:t>Migraine				4		     0</a:t>
            </a:r>
          </a:p>
          <a:p>
            <a:pPr lvl="1"/>
            <a:r>
              <a:rPr lang="en-US" dirty="0" smtClean="0"/>
              <a:t>Physical anxiety symptoms	4		     1</a:t>
            </a:r>
          </a:p>
          <a:p>
            <a:pPr lvl="1"/>
            <a:r>
              <a:rPr lang="en-US" dirty="0" smtClean="0"/>
              <a:t>Depression			4		     0</a:t>
            </a:r>
          </a:p>
          <a:p>
            <a:pPr lvl="1"/>
            <a:r>
              <a:rPr lang="en-US" dirty="0" smtClean="0"/>
              <a:t>Sleep				4		     1</a:t>
            </a:r>
          </a:p>
          <a:p>
            <a:pPr lvl="1"/>
            <a:r>
              <a:rPr lang="en-US" dirty="0" smtClean="0"/>
              <a:t>Overeating			4		     0.5</a:t>
            </a:r>
          </a:p>
          <a:p>
            <a:pPr lvl="1"/>
            <a:r>
              <a:rPr lang="en-US" dirty="0" smtClean="0"/>
              <a:t>Organizational skills		3		     2</a:t>
            </a:r>
          </a:p>
          <a:p>
            <a:pPr lvl="1"/>
            <a:endParaRPr lang="en-US" dirty="0"/>
          </a:p>
        </p:txBody>
      </p:sp>
    </p:spTree>
    <p:extLst>
      <p:ext uri="{BB962C8B-B14F-4D97-AF65-F5344CB8AC3E}">
        <p14:creationId xmlns:p14="http://schemas.microsoft.com/office/powerpoint/2010/main" val="26453460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lstStyle/>
          <a:p>
            <a:pPr lvl="1"/>
            <a:r>
              <a:rPr lang="en-US" b="1" dirty="0" smtClean="0"/>
              <a:t>Girl </a:t>
            </a:r>
            <a:r>
              <a:rPr lang="en-US" b="1" dirty="0"/>
              <a:t>with </a:t>
            </a:r>
            <a:r>
              <a:rPr lang="en-US" b="1" dirty="0" smtClean="0"/>
              <a:t>migraines</a:t>
            </a:r>
          </a:p>
          <a:p>
            <a:pPr lvl="2"/>
            <a:r>
              <a:rPr lang="en-US" b="1" dirty="0" smtClean="0"/>
              <a:t>Presenting problems</a:t>
            </a:r>
          </a:p>
          <a:p>
            <a:pPr lvl="3"/>
            <a:r>
              <a:rPr lang="en-US" b="1" dirty="0" smtClean="0"/>
              <a:t>Headaches every day since last day of school last year until present (Nov.)</a:t>
            </a:r>
          </a:p>
          <a:p>
            <a:pPr lvl="4"/>
            <a:r>
              <a:rPr lang="en-US" b="1" dirty="0" smtClean="0"/>
              <a:t>Vomited, went to sleep</a:t>
            </a:r>
          </a:p>
          <a:p>
            <a:pPr lvl="4"/>
            <a:r>
              <a:rPr lang="en-US" b="1" dirty="0" smtClean="0"/>
              <a:t>Mid-frontal, spread bilaterally</a:t>
            </a:r>
          </a:p>
          <a:p>
            <a:pPr lvl="4"/>
            <a:r>
              <a:rPr lang="en-US" b="1" dirty="0" smtClean="0"/>
              <a:t>Wakes up with HA, lasts all day</a:t>
            </a:r>
          </a:p>
          <a:p>
            <a:pPr lvl="4"/>
            <a:r>
              <a:rPr lang="en-US" b="1" dirty="0" smtClean="0"/>
              <a:t>6/10 usually</a:t>
            </a:r>
          </a:p>
          <a:p>
            <a:pPr lvl="4"/>
            <a:r>
              <a:rPr lang="en-US" b="1" dirty="0" smtClean="0"/>
              <a:t>Stomach aches</a:t>
            </a:r>
          </a:p>
          <a:p>
            <a:pPr lvl="4"/>
            <a:r>
              <a:rPr lang="en-US" b="1" dirty="0" err="1" smtClean="0"/>
              <a:t>Derealization</a:t>
            </a:r>
            <a:r>
              <a:rPr lang="en-US" b="1" dirty="0" smtClean="0"/>
              <a:t> (self and others)</a:t>
            </a:r>
          </a:p>
          <a:p>
            <a:pPr lvl="4"/>
            <a:r>
              <a:rPr lang="en-US" b="1" dirty="0" smtClean="0"/>
              <a:t>Smells, lights dimming (tunnel vision)</a:t>
            </a:r>
          </a:p>
          <a:p>
            <a:pPr lvl="2"/>
            <a:endParaRPr lang="en-US" sz="3400" b="1" dirty="0"/>
          </a:p>
          <a:p>
            <a:pPr lvl="1"/>
            <a:endParaRPr lang="en-US" dirty="0" smtClean="0"/>
          </a:p>
        </p:txBody>
      </p:sp>
    </p:spTree>
    <p:extLst>
      <p:ext uri="{BB962C8B-B14F-4D97-AF65-F5344CB8AC3E}">
        <p14:creationId xmlns:p14="http://schemas.microsoft.com/office/powerpoint/2010/main" val="165325245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sz="quarter" idx="1"/>
          </p:nvPr>
        </p:nvSpPr>
        <p:spPr/>
        <p:txBody>
          <a:bodyPr/>
          <a:lstStyle/>
          <a:p>
            <a:pPr lvl="1"/>
            <a:r>
              <a:rPr lang="en-US" dirty="0" smtClean="0"/>
              <a:t>Presenting problems</a:t>
            </a:r>
          </a:p>
          <a:p>
            <a:pPr lvl="2"/>
            <a:r>
              <a:rPr lang="en-US" dirty="0" smtClean="0"/>
              <a:t>OCD symptoms</a:t>
            </a:r>
            <a:endParaRPr lang="en-US" dirty="0" smtClean="0"/>
          </a:p>
          <a:p>
            <a:pPr lvl="2"/>
            <a:r>
              <a:rPr lang="en-US" dirty="0" smtClean="0"/>
              <a:t>Anxiety </a:t>
            </a:r>
            <a:r>
              <a:rPr lang="en-US" dirty="0" smtClean="0"/>
              <a:t>attacks</a:t>
            </a:r>
          </a:p>
          <a:p>
            <a:pPr lvl="2"/>
            <a:r>
              <a:rPr lang="en-US" dirty="0" smtClean="0"/>
              <a:t>Fears</a:t>
            </a:r>
          </a:p>
          <a:p>
            <a:pPr lvl="2"/>
            <a:r>
              <a:rPr lang="en-US" dirty="0" smtClean="0"/>
              <a:t>Sleep </a:t>
            </a:r>
            <a:r>
              <a:rPr lang="en-US" dirty="0" smtClean="0"/>
              <a:t>problems</a:t>
            </a:r>
          </a:p>
          <a:p>
            <a:pPr lvl="2"/>
            <a:r>
              <a:rPr lang="en-US" dirty="0" smtClean="0"/>
              <a:t>Poor appetite but always hungry</a:t>
            </a:r>
          </a:p>
          <a:p>
            <a:pPr lvl="2"/>
            <a:r>
              <a:rPr lang="en-US" dirty="0" smtClean="0"/>
              <a:t>Teased by peers</a:t>
            </a:r>
          </a:p>
        </p:txBody>
      </p:sp>
    </p:spTree>
    <p:extLst>
      <p:ext uri="{BB962C8B-B14F-4D97-AF65-F5344CB8AC3E}">
        <p14:creationId xmlns:p14="http://schemas.microsoft.com/office/powerpoint/2010/main" val="157631927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normAutofit/>
          </a:bodyPr>
          <a:lstStyle/>
          <a:p>
            <a:pPr lvl="1"/>
            <a:r>
              <a:rPr lang="en-US" dirty="0" smtClean="0"/>
              <a:t>History</a:t>
            </a:r>
          </a:p>
          <a:p>
            <a:pPr lvl="2"/>
            <a:r>
              <a:rPr lang="en-US" dirty="0" smtClean="0"/>
              <a:t>Extensive </a:t>
            </a:r>
            <a:r>
              <a:rPr lang="en-US" dirty="0"/>
              <a:t>family history of migraines and </a:t>
            </a:r>
            <a:r>
              <a:rPr lang="en-US" dirty="0" smtClean="0"/>
              <a:t>anxiety</a:t>
            </a:r>
          </a:p>
          <a:p>
            <a:pPr lvl="1"/>
            <a:r>
              <a:rPr lang="en-US" dirty="0" smtClean="0"/>
              <a:t>Prior treatment</a:t>
            </a:r>
          </a:p>
          <a:p>
            <a:pPr lvl="2"/>
            <a:r>
              <a:rPr lang="en-US" dirty="0" smtClean="0"/>
              <a:t>Counseling past three and a half years</a:t>
            </a:r>
          </a:p>
          <a:p>
            <a:pPr lvl="2"/>
            <a:r>
              <a:rPr lang="en-US" dirty="0" smtClean="0"/>
              <a:t>Two prior courses of </a:t>
            </a:r>
            <a:r>
              <a:rPr lang="en-US" dirty="0" smtClean="0"/>
              <a:t>therapy</a:t>
            </a:r>
            <a:endParaRPr lang="en-US" dirty="0" smtClean="0"/>
          </a:p>
        </p:txBody>
      </p:sp>
    </p:spTree>
    <p:extLst>
      <p:ext uri="{BB962C8B-B14F-4D97-AF65-F5344CB8AC3E}">
        <p14:creationId xmlns:p14="http://schemas.microsoft.com/office/powerpoint/2010/main" val="379658799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normAutofit lnSpcReduction="10000"/>
          </a:bodyPr>
          <a:lstStyle/>
          <a:p>
            <a:pPr lvl="1"/>
            <a:r>
              <a:rPr lang="en-US" u="sng" dirty="0" smtClean="0"/>
              <a:t>Symptom</a:t>
            </a:r>
            <a:r>
              <a:rPr lang="en-US" dirty="0" smtClean="0"/>
              <a:t>				</a:t>
            </a:r>
            <a:r>
              <a:rPr lang="en-US" u="sng" dirty="0" smtClean="0"/>
              <a:t>Pre-</a:t>
            </a:r>
            <a:r>
              <a:rPr lang="en-US" u="sng" dirty="0" err="1" smtClean="0"/>
              <a:t>Tx</a:t>
            </a:r>
            <a:r>
              <a:rPr lang="en-US" u="sng" dirty="0" smtClean="0"/>
              <a:t> Rating</a:t>
            </a:r>
          </a:p>
          <a:p>
            <a:pPr marL="365760" lvl="1" indent="0">
              <a:buNone/>
            </a:pPr>
            <a:r>
              <a:rPr lang="en-US" dirty="0" smtClean="0"/>
              <a:t>					</a:t>
            </a:r>
          </a:p>
          <a:p>
            <a:pPr lvl="1"/>
            <a:r>
              <a:rPr lang="en-US" dirty="0" smtClean="0"/>
              <a:t>Obsessive </a:t>
            </a:r>
            <a:r>
              <a:rPr lang="en-US" dirty="0" smtClean="0"/>
              <a:t>thoughts	</a:t>
            </a:r>
            <a:r>
              <a:rPr lang="en-US" dirty="0" smtClean="0"/>
              <a:t>		4		</a:t>
            </a:r>
          </a:p>
          <a:p>
            <a:pPr lvl="1"/>
            <a:r>
              <a:rPr lang="en-US" dirty="0" smtClean="0"/>
              <a:t>Fears				          3.5		</a:t>
            </a:r>
          </a:p>
          <a:p>
            <a:pPr lvl="1"/>
            <a:r>
              <a:rPr lang="en-US" dirty="0" smtClean="0"/>
              <a:t>Unreal feeling &amp; headache		3		</a:t>
            </a:r>
          </a:p>
          <a:p>
            <a:pPr lvl="1"/>
            <a:r>
              <a:rPr lang="en-US" dirty="0" smtClean="0"/>
              <a:t>Panic Attacks				3		</a:t>
            </a:r>
          </a:p>
          <a:p>
            <a:pPr lvl="1"/>
            <a:r>
              <a:rPr lang="en-US" dirty="0" smtClean="0"/>
              <a:t>Depression				4</a:t>
            </a:r>
          </a:p>
          <a:p>
            <a:pPr lvl="1"/>
            <a:r>
              <a:rPr lang="en-US" dirty="0" smtClean="0"/>
              <a:t>Compulsions				2.5</a:t>
            </a:r>
          </a:p>
          <a:p>
            <a:pPr lvl="1"/>
            <a:r>
              <a:rPr lang="en-US" dirty="0" smtClean="0"/>
              <a:t>Social discomfort				2.5		</a:t>
            </a:r>
          </a:p>
          <a:p>
            <a:pPr lvl="1"/>
            <a:endParaRPr lang="en-US" dirty="0"/>
          </a:p>
        </p:txBody>
      </p:sp>
    </p:spTree>
    <p:extLst>
      <p:ext uri="{BB962C8B-B14F-4D97-AF65-F5344CB8AC3E}">
        <p14:creationId xmlns:p14="http://schemas.microsoft.com/office/powerpoint/2010/main" val="268148071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pic>
        <p:nvPicPr>
          <p:cNvPr id="5" name="Content Placeholder 4"/>
          <p:cNvPicPr>
            <a:picLocks noGrp="1" noChangeAspect="1"/>
          </p:cNvPicPr>
          <p:nvPr>
            <p:ph sz="quarter" idx="1"/>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837294" y="1828800"/>
            <a:ext cx="6087505" cy="4800600"/>
          </a:xfrm>
        </p:spPr>
      </p:pic>
      <p:sp>
        <p:nvSpPr>
          <p:cNvPr id="3" name="Text Placeholder 2"/>
          <p:cNvSpPr>
            <a:spLocks noGrp="1"/>
          </p:cNvSpPr>
          <p:nvPr>
            <p:ph type="body" idx="4294967295"/>
          </p:nvPr>
        </p:nvSpPr>
        <p:spPr>
          <a:xfrm>
            <a:off x="0" y="1752600"/>
            <a:ext cx="1600200" cy="4343400"/>
          </a:xfrm>
        </p:spPr>
        <p:txBody>
          <a:bodyPr/>
          <a:lstStyle/>
          <a:p>
            <a:pPr marL="0" indent="0">
              <a:buNone/>
            </a:pPr>
            <a:endParaRPr lang="en-US" dirty="0"/>
          </a:p>
        </p:txBody>
      </p:sp>
      <p:sp>
        <p:nvSpPr>
          <p:cNvPr id="4" name="Oval 3"/>
          <p:cNvSpPr/>
          <p:nvPr/>
        </p:nvSpPr>
        <p:spPr>
          <a:xfrm>
            <a:off x="3574470" y="3913909"/>
            <a:ext cx="658091" cy="60267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C3</a:t>
            </a:r>
            <a:endParaRPr lang="en-US" b="1" dirty="0">
              <a:solidFill>
                <a:schemeClr val="tx1"/>
              </a:solidFill>
            </a:endParaRPr>
          </a:p>
        </p:txBody>
      </p:sp>
      <p:sp>
        <p:nvSpPr>
          <p:cNvPr id="6" name="Oval 5"/>
          <p:cNvSpPr/>
          <p:nvPr/>
        </p:nvSpPr>
        <p:spPr>
          <a:xfrm>
            <a:off x="5548745" y="4021281"/>
            <a:ext cx="685800" cy="60267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C4</a:t>
            </a:r>
            <a:endParaRPr lang="en-US" b="1" dirty="0">
              <a:solidFill>
                <a:schemeClr val="tx1"/>
              </a:solidFill>
            </a:endParaRPr>
          </a:p>
        </p:txBody>
      </p:sp>
      <p:sp>
        <p:nvSpPr>
          <p:cNvPr id="7" name="Oval 6"/>
          <p:cNvSpPr/>
          <p:nvPr/>
        </p:nvSpPr>
        <p:spPr>
          <a:xfrm>
            <a:off x="2667000" y="3986645"/>
            <a:ext cx="609600" cy="5299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T3</a:t>
            </a:r>
            <a:endParaRPr lang="en-US" b="1" dirty="0">
              <a:solidFill>
                <a:schemeClr val="tx1"/>
              </a:solidFill>
            </a:endParaRPr>
          </a:p>
        </p:txBody>
      </p:sp>
      <p:sp>
        <p:nvSpPr>
          <p:cNvPr id="8" name="Oval 7"/>
          <p:cNvSpPr/>
          <p:nvPr/>
        </p:nvSpPr>
        <p:spPr>
          <a:xfrm>
            <a:off x="6580909" y="3913909"/>
            <a:ext cx="609600" cy="60267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T4</a:t>
            </a:r>
            <a:endParaRPr lang="en-US" b="1" dirty="0">
              <a:solidFill>
                <a:schemeClr val="tx1"/>
              </a:solidFill>
            </a:endParaRPr>
          </a:p>
        </p:txBody>
      </p:sp>
      <p:sp>
        <p:nvSpPr>
          <p:cNvPr id="9" name="Oval 8"/>
          <p:cNvSpPr/>
          <p:nvPr/>
        </p:nvSpPr>
        <p:spPr>
          <a:xfrm>
            <a:off x="4523509" y="3997036"/>
            <a:ext cx="685800" cy="5853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CZ</a:t>
            </a:r>
            <a:endParaRPr lang="en-US" b="1" dirty="0">
              <a:solidFill>
                <a:schemeClr val="tx1"/>
              </a:solidFill>
            </a:endParaRPr>
          </a:p>
        </p:txBody>
      </p:sp>
      <p:sp>
        <p:nvSpPr>
          <p:cNvPr id="10" name="Oval 9"/>
          <p:cNvSpPr/>
          <p:nvPr/>
        </p:nvSpPr>
        <p:spPr>
          <a:xfrm>
            <a:off x="3747652" y="3082636"/>
            <a:ext cx="685800" cy="609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F3</a:t>
            </a:r>
            <a:endParaRPr lang="en-US" b="1" dirty="0">
              <a:solidFill>
                <a:schemeClr val="tx1"/>
              </a:solidFill>
            </a:endParaRPr>
          </a:p>
        </p:txBody>
      </p:sp>
      <p:sp>
        <p:nvSpPr>
          <p:cNvPr id="11" name="Oval 10"/>
          <p:cNvSpPr/>
          <p:nvPr/>
        </p:nvSpPr>
        <p:spPr>
          <a:xfrm>
            <a:off x="5385954" y="3151909"/>
            <a:ext cx="748145" cy="609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F4</a:t>
            </a:r>
            <a:endParaRPr lang="en-US" b="1" dirty="0">
              <a:solidFill>
                <a:schemeClr val="tx1"/>
              </a:solidFill>
            </a:endParaRPr>
          </a:p>
        </p:txBody>
      </p:sp>
      <p:sp>
        <p:nvSpPr>
          <p:cNvPr id="12" name="Oval 11"/>
          <p:cNvSpPr/>
          <p:nvPr/>
        </p:nvSpPr>
        <p:spPr>
          <a:xfrm>
            <a:off x="4516579" y="2938894"/>
            <a:ext cx="703118" cy="56111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FZ</a:t>
            </a:r>
            <a:endParaRPr lang="en-US" b="1" dirty="0">
              <a:solidFill>
                <a:schemeClr val="tx1"/>
              </a:solidFill>
            </a:endParaRPr>
          </a:p>
        </p:txBody>
      </p:sp>
      <p:sp>
        <p:nvSpPr>
          <p:cNvPr id="13" name="Oval 12"/>
          <p:cNvSpPr/>
          <p:nvPr/>
        </p:nvSpPr>
        <p:spPr>
          <a:xfrm>
            <a:off x="4390157" y="3500004"/>
            <a:ext cx="952503" cy="52300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FCZ</a:t>
            </a:r>
            <a:endParaRPr lang="en-US" b="1" dirty="0">
              <a:solidFill>
                <a:schemeClr val="tx1"/>
              </a:solidFill>
            </a:endParaRPr>
          </a:p>
        </p:txBody>
      </p:sp>
    </p:spTree>
    <p:extLst>
      <p:ext uri="{BB962C8B-B14F-4D97-AF65-F5344CB8AC3E}">
        <p14:creationId xmlns:p14="http://schemas.microsoft.com/office/powerpoint/2010/main" val="61792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lstStyle/>
          <a:p>
            <a:r>
              <a:rPr lang="en-US" dirty="0" smtClean="0"/>
              <a:t>Course of treatment</a:t>
            </a:r>
          </a:p>
          <a:p>
            <a:pPr lvl="1"/>
            <a:r>
              <a:rPr lang="en-US" dirty="0" smtClean="0"/>
              <a:t>53 </a:t>
            </a:r>
            <a:r>
              <a:rPr lang="en-US" dirty="0" err="1" smtClean="0"/>
              <a:t>nfb</a:t>
            </a:r>
            <a:r>
              <a:rPr lang="en-US" dirty="0" smtClean="0"/>
              <a:t> sessions to date</a:t>
            </a:r>
          </a:p>
          <a:p>
            <a:pPr lvl="1"/>
            <a:r>
              <a:rPr lang="en-US" dirty="0" smtClean="0"/>
              <a:t>twice weekly for about 36 sessions,  weekly for about 16 session, now every 2-3 weeks</a:t>
            </a:r>
          </a:p>
          <a:p>
            <a:pPr lvl="1"/>
            <a:r>
              <a:rPr lang="en-US" dirty="0" err="1" smtClean="0"/>
              <a:t>qEEG</a:t>
            </a:r>
            <a:r>
              <a:rPr lang="en-US" dirty="0" smtClean="0"/>
              <a:t> (brain map) recorded</a:t>
            </a:r>
          </a:p>
          <a:p>
            <a:pPr lvl="1"/>
            <a:r>
              <a:rPr lang="en-US" dirty="0" smtClean="0"/>
              <a:t>Four sessions </a:t>
            </a:r>
            <a:r>
              <a:rPr lang="en-US" dirty="0" err="1" smtClean="0"/>
              <a:t>pIR</a:t>
            </a:r>
            <a:r>
              <a:rPr lang="en-US" dirty="0" smtClean="0"/>
              <a:t> HEG (sessions 45-48)</a:t>
            </a:r>
          </a:p>
          <a:p>
            <a:pPr lvl="1"/>
            <a:r>
              <a:rPr lang="en-US" dirty="0" smtClean="0"/>
              <a:t>Psychotherapy integrated about half way through </a:t>
            </a:r>
            <a:r>
              <a:rPr lang="en-US" dirty="0" err="1" smtClean="0"/>
              <a:t>tx</a:t>
            </a:r>
            <a:endParaRPr lang="en-US" dirty="0" smtClean="0"/>
          </a:p>
          <a:p>
            <a:pPr lvl="1"/>
            <a:r>
              <a:rPr lang="en-US" dirty="0" smtClean="0"/>
              <a:t>Hand warming taught and encouraged at home</a:t>
            </a:r>
          </a:p>
          <a:p>
            <a:pPr lvl="1"/>
            <a:r>
              <a:rPr lang="en-US" dirty="0" smtClean="0"/>
              <a:t>Headache journal prescribed</a:t>
            </a:r>
          </a:p>
          <a:p>
            <a:pPr lvl="1"/>
            <a:endParaRPr lang="en-US" dirty="0"/>
          </a:p>
        </p:txBody>
      </p:sp>
    </p:spTree>
    <p:extLst>
      <p:ext uri="{BB962C8B-B14F-4D97-AF65-F5344CB8AC3E}">
        <p14:creationId xmlns:p14="http://schemas.microsoft.com/office/powerpoint/2010/main" val="49459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The EEG</a:t>
            </a:r>
            <a:endParaRPr lang="en-US" dirty="0"/>
          </a:p>
        </p:txBody>
      </p:sp>
    </p:spTree>
    <p:extLst>
      <p:ext uri="{BB962C8B-B14F-4D97-AF65-F5344CB8AC3E}">
        <p14:creationId xmlns:p14="http://schemas.microsoft.com/office/powerpoint/2010/main" val="156233148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lstStyle/>
          <a:p>
            <a:r>
              <a:rPr lang="en-US" dirty="0" err="1" smtClean="0"/>
              <a:t>qEEG</a:t>
            </a:r>
            <a:r>
              <a:rPr lang="en-US" dirty="0" smtClean="0"/>
              <a:t> recording</a:t>
            </a:r>
          </a:p>
          <a:p>
            <a:pPr lvl="1"/>
            <a:r>
              <a:rPr lang="en-US" dirty="0" smtClean="0"/>
              <a:t>1-6 Hz activity at midline, does not block with EO</a:t>
            </a:r>
          </a:p>
          <a:p>
            <a:pPr lvl="1"/>
            <a:r>
              <a:rPr lang="en-US" dirty="0" smtClean="0"/>
              <a:t>Absolute delta deceased in medial &amp; temporal regions</a:t>
            </a:r>
          </a:p>
          <a:p>
            <a:pPr lvl="1"/>
            <a:r>
              <a:rPr lang="en-US" dirty="0" smtClean="0"/>
              <a:t>Theta/beta ratios elevated in anterior midline</a:t>
            </a:r>
          </a:p>
          <a:p>
            <a:pPr lvl="1"/>
            <a:r>
              <a:rPr lang="en-US" dirty="0" smtClean="0"/>
              <a:t>Relative theta elevated frontally</a:t>
            </a:r>
          </a:p>
          <a:p>
            <a:pPr lvl="1"/>
            <a:r>
              <a:rPr lang="en-US" dirty="0" err="1" smtClean="0"/>
              <a:t>Hypocoherence</a:t>
            </a:r>
            <a:r>
              <a:rPr lang="en-US" dirty="0" smtClean="0"/>
              <a:t> of delta in anterior temporal regions</a:t>
            </a:r>
          </a:p>
        </p:txBody>
      </p:sp>
    </p:spTree>
    <p:extLst>
      <p:ext uri="{BB962C8B-B14F-4D97-AF65-F5344CB8AC3E}">
        <p14:creationId xmlns:p14="http://schemas.microsoft.com/office/powerpoint/2010/main" val="358998723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575"/>
            <a:ext cx="9753600"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80183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361950"/>
            <a:ext cx="8639175"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16638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457200"/>
            <a:ext cx="863917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8124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457200"/>
            <a:ext cx="8639175" cy="792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9735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366713"/>
            <a:ext cx="8639175" cy="793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73971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342900"/>
            <a:ext cx="8639175"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46447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a:xfrm>
            <a:off x="612648" y="1600200"/>
            <a:ext cx="8153400" cy="5029200"/>
          </a:xfrm>
        </p:spPr>
        <p:txBody>
          <a:bodyPr>
            <a:normAutofit/>
          </a:bodyPr>
          <a:lstStyle/>
          <a:p>
            <a:r>
              <a:rPr lang="en-US" dirty="0" smtClean="0"/>
              <a:t>Course of treatment</a:t>
            </a:r>
          </a:p>
          <a:p>
            <a:pPr lvl="1"/>
            <a:r>
              <a:rPr lang="en-US" dirty="0" smtClean="0"/>
              <a:t>Sessions 1-7</a:t>
            </a:r>
          </a:p>
          <a:p>
            <a:pPr lvl="1"/>
            <a:r>
              <a:rPr lang="en-US" dirty="0" smtClean="0"/>
              <a:t>C3, C4, T3-T4 various frequencies</a:t>
            </a:r>
          </a:p>
          <a:p>
            <a:pPr lvl="2"/>
            <a:r>
              <a:rPr lang="en-US" dirty="0" smtClean="0"/>
              <a:t>After session 1, headache rated 0</a:t>
            </a:r>
          </a:p>
          <a:p>
            <a:pPr lvl="2"/>
            <a:r>
              <a:rPr lang="en-US" dirty="0" smtClean="0"/>
              <a:t>Session 6 </a:t>
            </a:r>
            <a:r>
              <a:rPr lang="en-US" dirty="0" err="1" smtClean="0"/>
              <a:t>qEEG</a:t>
            </a:r>
            <a:r>
              <a:rPr lang="en-US" dirty="0" smtClean="0"/>
              <a:t> results rec’d, started CZ 4-7 </a:t>
            </a:r>
            <a:r>
              <a:rPr lang="en-US" dirty="0" err="1" smtClean="0"/>
              <a:t>inh</a:t>
            </a:r>
            <a:r>
              <a:rPr lang="en-US" dirty="0" smtClean="0"/>
              <a:t>., 15-18 </a:t>
            </a:r>
            <a:r>
              <a:rPr lang="en-US" dirty="0" err="1" smtClean="0"/>
              <a:t>rwd</a:t>
            </a:r>
            <a:r>
              <a:rPr lang="en-US" dirty="0" smtClean="0"/>
              <a:t>.</a:t>
            </a:r>
          </a:p>
          <a:p>
            <a:pPr lvl="2"/>
            <a:r>
              <a:rPr lang="en-US" dirty="0" err="1" smtClean="0"/>
              <a:t>Derealization</a:t>
            </a:r>
            <a:r>
              <a:rPr lang="en-US" dirty="0" smtClean="0"/>
              <a:t> feelings decreased</a:t>
            </a:r>
          </a:p>
          <a:p>
            <a:pPr lvl="2"/>
            <a:r>
              <a:rPr lang="en-US" dirty="0" smtClean="0"/>
              <a:t>Sleep improved – onset and maintenance</a:t>
            </a:r>
          </a:p>
        </p:txBody>
      </p:sp>
    </p:spTree>
    <p:extLst>
      <p:ext uri="{BB962C8B-B14F-4D97-AF65-F5344CB8AC3E}">
        <p14:creationId xmlns:p14="http://schemas.microsoft.com/office/powerpoint/2010/main" val="412296724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normAutofit/>
          </a:bodyPr>
          <a:lstStyle/>
          <a:p>
            <a:pPr lvl="1"/>
            <a:r>
              <a:rPr lang="en-US" dirty="0"/>
              <a:t>Sessions 8-34, various frontal placements in various combinations at various frequencies (F3, F4, FZ, FCZ) </a:t>
            </a:r>
          </a:p>
          <a:p>
            <a:pPr lvl="2"/>
            <a:r>
              <a:rPr lang="en-US" sz="2400" dirty="0"/>
              <a:t>Irritability, low self-esteem, depression, fears of not getting better</a:t>
            </a:r>
          </a:p>
          <a:p>
            <a:pPr lvl="2"/>
            <a:r>
              <a:rPr lang="en-US" sz="2400" dirty="0"/>
              <a:t>Depression when having fun, sad about things ending</a:t>
            </a:r>
          </a:p>
          <a:p>
            <a:pPr lvl="2"/>
            <a:r>
              <a:rPr lang="en-US" sz="2400" dirty="0"/>
              <a:t>Somatic complaints</a:t>
            </a:r>
          </a:p>
          <a:p>
            <a:pPr lvl="2"/>
            <a:r>
              <a:rPr lang="en-US" sz="2400" dirty="0"/>
              <a:t>Anxiety at night</a:t>
            </a:r>
          </a:p>
          <a:p>
            <a:pPr lvl="2"/>
            <a:r>
              <a:rPr lang="en-US" sz="2400" dirty="0"/>
              <a:t>Extreme social </a:t>
            </a:r>
            <a:r>
              <a:rPr lang="en-US" sz="2400" dirty="0" smtClean="0"/>
              <a:t>fears</a:t>
            </a:r>
          </a:p>
          <a:p>
            <a:pPr lvl="2"/>
            <a:r>
              <a:rPr lang="en-US" sz="2400" dirty="0" smtClean="0"/>
              <a:t>Negative cognitive set</a:t>
            </a:r>
          </a:p>
          <a:p>
            <a:pPr lvl="2"/>
            <a:r>
              <a:rPr lang="en-US" sz="2400" dirty="0" smtClean="0"/>
              <a:t>Headaches tension not </a:t>
            </a:r>
            <a:r>
              <a:rPr lang="en-US" sz="2400" dirty="0" smtClean="0"/>
              <a:t>migraine</a:t>
            </a:r>
            <a:endParaRPr lang="en-US" sz="2400" dirty="0"/>
          </a:p>
        </p:txBody>
      </p:sp>
    </p:spTree>
    <p:extLst>
      <p:ext uri="{BB962C8B-B14F-4D97-AF65-F5344CB8AC3E}">
        <p14:creationId xmlns:p14="http://schemas.microsoft.com/office/powerpoint/2010/main" val="201405634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sz="quarter" idx="1"/>
          </p:nvPr>
        </p:nvSpPr>
        <p:spPr/>
        <p:txBody>
          <a:bodyPr>
            <a:normAutofit/>
          </a:bodyPr>
          <a:lstStyle/>
          <a:p>
            <a:pPr lvl="1"/>
            <a:r>
              <a:rPr lang="en-US" dirty="0"/>
              <a:t>Sessions </a:t>
            </a:r>
            <a:r>
              <a:rPr lang="en-US" dirty="0" smtClean="0"/>
              <a:t>35-43</a:t>
            </a:r>
          </a:p>
          <a:p>
            <a:pPr lvl="1"/>
            <a:r>
              <a:rPr lang="en-US" dirty="0" smtClean="0"/>
              <a:t>T4 </a:t>
            </a:r>
            <a:r>
              <a:rPr lang="en-US" dirty="0"/>
              <a:t>4-7 </a:t>
            </a:r>
            <a:r>
              <a:rPr lang="en-US" dirty="0" err="1"/>
              <a:t>inh</a:t>
            </a:r>
            <a:r>
              <a:rPr lang="en-US" dirty="0"/>
              <a:t>., 1-4 </a:t>
            </a:r>
            <a:r>
              <a:rPr lang="en-US" dirty="0" err="1"/>
              <a:t>rwd</a:t>
            </a:r>
            <a:r>
              <a:rPr lang="en-US" dirty="0"/>
              <a:t>. with one HEG session</a:t>
            </a:r>
          </a:p>
          <a:p>
            <a:pPr lvl="2"/>
            <a:r>
              <a:rPr lang="en-US" dirty="0" smtClean="0"/>
              <a:t>Migraine between sessions 42 &amp; 43</a:t>
            </a:r>
            <a:endParaRPr lang="en-US" dirty="0"/>
          </a:p>
          <a:p>
            <a:pPr lvl="1"/>
            <a:r>
              <a:rPr lang="en-US" dirty="0" smtClean="0"/>
              <a:t>Discussion of family issues in </a:t>
            </a:r>
            <a:r>
              <a:rPr lang="en-US" dirty="0" err="1" smtClean="0"/>
              <a:t>tx</a:t>
            </a:r>
            <a:endParaRPr lang="en-US" dirty="0" smtClean="0"/>
          </a:p>
          <a:p>
            <a:pPr lvl="1"/>
            <a:r>
              <a:rPr lang="en-US" dirty="0" smtClean="0"/>
              <a:t>Fearful of being normal</a:t>
            </a:r>
          </a:p>
          <a:p>
            <a:pPr lvl="1"/>
            <a:r>
              <a:rPr lang="en-US" dirty="0" smtClean="0"/>
              <a:t>Fearful of eating and growing</a:t>
            </a:r>
          </a:p>
          <a:p>
            <a:pPr lvl="1"/>
            <a:r>
              <a:rPr lang="en-US" dirty="0" smtClean="0"/>
              <a:t>Discussed interactions with mother</a:t>
            </a:r>
            <a:endParaRPr lang="en-US" dirty="0"/>
          </a:p>
        </p:txBody>
      </p:sp>
    </p:spTree>
    <p:extLst>
      <p:ext uri="{BB962C8B-B14F-4D97-AF65-F5344CB8AC3E}">
        <p14:creationId xmlns:p14="http://schemas.microsoft.com/office/powerpoint/2010/main" val="55437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EEG</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5800" y="2057400"/>
            <a:ext cx="2819399" cy="3463424"/>
          </a:xfrm>
        </p:spPr>
      </p:pic>
      <p:sp>
        <p:nvSpPr>
          <p:cNvPr id="4" name="Content Placeholder 3"/>
          <p:cNvSpPr>
            <a:spLocks noGrp="1"/>
          </p:cNvSpPr>
          <p:nvPr>
            <p:ph sz="quarter" idx="2"/>
          </p:nvPr>
        </p:nvSpPr>
        <p:spPr>
          <a:xfrm>
            <a:off x="3733800" y="1600200"/>
            <a:ext cx="5257800" cy="5105399"/>
          </a:xfrm>
        </p:spPr>
        <p:txBody>
          <a:bodyPr>
            <a:normAutofit fontScale="92500" lnSpcReduction="10000"/>
          </a:bodyPr>
          <a:lstStyle/>
          <a:p>
            <a:r>
              <a:rPr lang="en-US" dirty="0" smtClean="0"/>
              <a:t>Hans Berger</a:t>
            </a:r>
          </a:p>
          <a:p>
            <a:pPr lvl="1"/>
            <a:endParaRPr lang="en-US" dirty="0"/>
          </a:p>
          <a:p>
            <a:pPr lvl="1"/>
            <a:r>
              <a:rPr lang="en-US" dirty="0" smtClean="0"/>
              <a:t>German </a:t>
            </a:r>
            <a:r>
              <a:rPr lang="en-US" dirty="0" err="1" smtClean="0"/>
              <a:t>neuropsychiatrist</a:t>
            </a:r>
            <a:endParaRPr lang="en-US" dirty="0" smtClean="0"/>
          </a:p>
          <a:p>
            <a:pPr lvl="2"/>
            <a:r>
              <a:rPr lang="en-US" dirty="0" smtClean="0"/>
              <a:t>1924 demonstrated the </a:t>
            </a:r>
            <a:r>
              <a:rPr lang="en-US" i="1" dirty="0"/>
              <a:t>existence of electric voltage fluctuations in the human </a:t>
            </a:r>
            <a:r>
              <a:rPr lang="en-US" dirty="0" smtClean="0"/>
              <a:t>brain.  Published in 1929.</a:t>
            </a:r>
          </a:p>
          <a:p>
            <a:pPr lvl="2"/>
            <a:r>
              <a:rPr lang="en-US" dirty="0" smtClean="0"/>
              <a:t>recorded </a:t>
            </a:r>
            <a:r>
              <a:rPr lang="en-US" dirty="0"/>
              <a:t>the first human electroencephalogram (EEG), </a:t>
            </a:r>
            <a:r>
              <a:rPr lang="en-US" dirty="0" smtClean="0"/>
              <a:t>which amplified tiny </a:t>
            </a:r>
            <a:r>
              <a:rPr lang="en-US" dirty="0"/>
              <a:t>changes in electrical flow between a pair of electrodes placed on a patient's </a:t>
            </a:r>
            <a:r>
              <a:rPr lang="en-US" dirty="0" smtClean="0"/>
              <a:t>skull. </a:t>
            </a:r>
          </a:p>
          <a:p>
            <a:pPr lvl="2"/>
            <a:r>
              <a:rPr lang="en-US" dirty="0" smtClean="0"/>
              <a:t>Demonstrated EEG </a:t>
            </a:r>
            <a:r>
              <a:rPr lang="en-US" dirty="0"/>
              <a:t>variations between normal and brain-injured patients, and between patients with their eyes open and eyes closed. </a:t>
            </a:r>
          </a:p>
        </p:txBody>
      </p:sp>
    </p:spTree>
    <p:extLst>
      <p:ext uri="{BB962C8B-B14F-4D97-AF65-F5344CB8AC3E}">
        <p14:creationId xmlns:p14="http://schemas.microsoft.com/office/powerpoint/2010/main" val="186159000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lstStyle/>
          <a:p>
            <a:pPr lvl="1"/>
            <a:r>
              <a:rPr lang="en-US" sz="4000" dirty="0" smtClean="0"/>
              <a:t>Course of treatment</a:t>
            </a:r>
          </a:p>
          <a:p>
            <a:pPr lvl="2"/>
            <a:r>
              <a:rPr lang="en-US" sz="4000" dirty="0" smtClean="0"/>
              <a:t>Session 44 F3 4-7, 22-32 </a:t>
            </a:r>
            <a:r>
              <a:rPr lang="en-US" sz="4000" dirty="0" err="1" smtClean="0"/>
              <a:t>inh</a:t>
            </a:r>
            <a:r>
              <a:rPr lang="en-US" sz="4000" dirty="0" smtClean="0"/>
              <a:t>., 15-18 </a:t>
            </a:r>
            <a:r>
              <a:rPr lang="en-US" sz="4000" dirty="0" err="1" smtClean="0"/>
              <a:t>rwd</a:t>
            </a:r>
            <a:r>
              <a:rPr lang="en-US" sz="4000" dirty="0" smtClean="0"/>
              <a:t>.</a:t>
            </a:r>
          </a:p>
          <a:p>
            <a:pPr lvl="2"/>
            <a:r>
              <a:rPr lang="en-US" sz="4000" dirty="0" smtClean="0"/>
              <a:t>Sessions 45-48 </a:t>
            </a:r>
            <a:r>
              <a:rPr lang="en-US" sz="4000" dirty="0" err="1" smtClean="0"/>
              <a:t>pIR</a:t>
            </a:r>
            <a:r>
              <a:rPr lang="en-US" sz="4000" dirty="0" smtClean="0"/>
              <a:t> HEG</a:t>
            </a:r>
          </a:p>
          <a:p>
            <a:pPr lvl="2"/>
            <a:r>
              <a:rPr lang="en-US" sz="4000" dirty="0" smtClean="0"/>
              <a:t>Sessions 49-53 T3-T4 4-7, 22-32 </a:t>
            </a:r>
            <a:r>
              <a:rPr lang="en-US" sz="4000" dirty="0" err="1" smtClean="0"/>
              <a:t>inh</a:t>
            </a:r>
            <a:r>
              <a:rPr lang="en-US" sz="4000" dirty="0" smtClean="0"/>
              <a:t>., 11-14 or 10-13 </a:t>
            </a:r>
            <a:r>
              <a:rPr lang="en-US" sz="4000" dirty="0" err="1" smtClean="0"/>
              <a:t>rwd</a:t>
            </a:r>
            <a:r>
              <a:rPr lang="en-US" sz="4000" dirty="0" smtClean="0"/>
              <a:t>.</a:t>
            </a:r>
          </a:p>
          <a:p>
            <a:pPr lvl="1"/>
            <a:endParaRPr lang="en-US" dirty="0" smtClean="0"/>
          </a:p>
        </p:txBody>
      </p:sp>
    </p:spTree>
    <p:extLst>
      <p:ext uri="{BB962C8B-B14F-4D97-AF65-F5344CB8AC3E}">
        <p14:creationId xmlns:p14="http://schemas.microsoft.com/office/powerpoint/2010/main" val="267911903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normAutofit fontScale="92500"/>
          </a:bodyPr>
          <a:lstStyle/>
          <a:p>
            <a:pPr lvl="1"/>
            <a:r>
              <a:rPr lang="en-US" u="sng" dirty="0" smtClean="0"/>
              <a:t>Symptom</a:t>
            </a:r>
            <a:r>
              <a:rPr lang="en-US" dirty="0" smtClean="0"/>
              <a:t>			         </a:t>
            </a:r>
            <a:r>
              <a:rPr lang="en-US" u="sng" dirty="0" smtClean="0"/>
              <a:t>Pre-</a:t>
            </a:r>
            <a:r>
              <a:rPr lang="en-US" u="sng" dirty="0" err="1" smtClean="0"/>
              <a:t>Tx</a:t>
            </a:r>
            <a:r>
              <a:rPr lang="en-US" u="sng" dirty="0" smtClean="0"/>
              <a:t> Rating</a:t>
            </a:r>
            <a:r>
              <a:rPr lang="en-US" dirty="0" smtClean="0"/>
              <a:t>   </a:t>
            </a:r>
            <a:r>
              <a:rPr lang="en-US" sz="2200" u="sng" dirty="0" smtClean="0"/>
              <a:t>53 Week Rating</a:t>
            </a:r>
            <a:endParaRPr lang="en-US" sz="2200" u="sng" dirty="0" smtClean="0"/>
          </a:p>
          <a:p>
            <a:pPr marL="365760" lvl="1" indent="0">
              <a:buNone/>
            </a:pPr>
            <a:r>
              <a:rPr lang="en-US" dirty="0" smtClean="0"/>
              <a:t>				</a:t>
            </a:r>
          </a:p>
          <a:p>
            <a:pPr lvl="1"/>
            <a:r>
              <a:rPr lang="en-US" dirty="0" smtClean="0"/>
              <a:t>Obsessive thoughts (general)		4	     2</a:t>
            </a:r>
            <a:endParaRPr lang="en-US" dirty="0"/>
          </a:p>
          <a:p>
            <a:pPr lvl="1"/>
            <a:r>
              <a:rPr lang="en-US" dirty="0" smtClean="0"/>
              <a:t>Fears				           3.5	     2	</a:t>
            </a:r>
          </a:p>
          <a:p>
            <a:pPr lvl="1"/>
            <a:r>
              <a:rPr lang="en-US" dirty="0" smtClean="0"/>
              <a:t>Unreal feeling &amp; headache		3              1.5	</a:t>
            </a:r>
          </a:p>
          <a:p>
            <a:pPr lvl="1"/>
            <a:r>
              <a:rPr lang="en-US" dirty="0" smtClean="0"/>
              <a:t>Panic Attacks				3       	     1.5</a:t>
            </a:r>
          </a:p>
          <a:p>
            <a:pPr lvl="1"/>
            <a:r>
              <a:rPr lang="en-US" dirty="0" smtClean="0"/>
              <a:t>Depression				4              2</a:t>
            </a:r>
          </a:p>
          <a:p>
            <a:pPr lvl="1"/>
            <a:r>
              <a:rPr lang="en-US" dirty="0" smtClean="0"/>
              <a:t>Compulsions				2.5           2</a:t>
            </a:r>
          </a:p>
          <a:p>
            <a:pPr lvl="1"/>
            <a:r>
              <a:rPr lang="en-US" dirty="0" smtClean="0"/>
              <a:t>Social discomfort				2.5     	     2.5</a:t>
            </a:r>
          </a:p>
          <a:p>
            <a:pPr lvl="1"/>
            <a:endParaRPr lang="en-US" dirty="0"/>
          </a:p>
        </p:txBody>
      </p:sp>
    </p:spTree>
    <p:extLst>
      <p:ext uri="{BB962C8B-B14F-4D97-AF65-F5344CB8AC3E}">
        <p14:creationId xmlns:p14="http://schemas.microsoft.com/office/powerpoint/2010/main" val="403107388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lstStyle/>
          <a:p>
            <a:pPr lvl="1"/>
            <a:r>
              <a:rPr lang="en-US" dirty="0" smtClean="0"/>
              <a:t>Outcome</a:t>
            </a:r>
          </a:p>
          <a:p>
            <a:pPr lvl="2"/>
            <a:r>
              <a:rPr lang="en-US" dirty="0" smtClean="0"/>
              <a:t>No migraine headaches after first few sessions until one event between sessions 42 &amp; 43</a:t>
            </a:r>
          </a:p>
          <a:p>
            <a:pPr lvl="2"/>
            <a:r>
              <a:rPr lang="en-US" dirty="0" smtClean="0"/>
              <a:t>Became more consistent in practicing hand warming and her exposure exercises</a:t>
            </a:r>
          </a:p>
          <a:p>
            <a:pPr lvl="2"/>
            <a:r>
              <a:rPr lang="en-US" dirty="0" smtClean="0"/>
              <a:t>Wider social circle</a:t>
            </a:r>
          </a:p>
          <a:p>
            <a:pPr lvl="2"/>
            <a:r>
              <a:rPr lang="en-US" dirty="0" smtClean="0"/>
              <a:t>Better able to tolerate </a:t>
            </a:r>
            <a:r>
              <a:rPr lang="en-US" dirty="0" smtClean="0"/>
              <a:t>peer conflicts</a:t>
            </a:r>
            <a:endParaRPr lang="en-US" dirty="0" smtClean="0"/>
          </a:p>
          <a:p>
            <a:pPr lvl="2"/>
            <a:r>
              <a:rPr lang="en-US" dirty="0" smtClean="0"/>
              <a:t>Affect more animated, greater range and variation</a:t>
            </a:r>
          </a:p>
          <a:p>
            <a:pPr lvl="2"/>
            <a:r>
              <a:rPr lang="en-US" dirty="0" smtClean="0"/>
              <a:t>Still significant social anxiety, </a:t>
            </a:r>
            <a:r>
              <a:rPr lang="en-US" dirty="0" smtClean="0"/>
              <a:t>self-esteem </a:t>
            </a:r>
            <a:r>
              <a:rPr lang="en-US" dirty="0" smtClean="0"/>
              <a:t>problems</a:t>
            </a:r>
            <a:endParaRPr lang="en-US" dirty="0"/>
          </a:p>
        </p:txBody>
      </p:sp>
    </p:spTree>
    <p:extLst>
      <p:ext uri="{BB962C8B-B14F-4D97-AF65-F5344CB8AC3E}">
        <p14:creationId xmlns:p14="http://schemas.microsoft.com/office/powerpoint/2010/main" val="92120399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p:txBody>
          <a:bodyPr/>
          <a:lstStyle/>
          <a:p>
            <a:r>
              <a:rPr lang="en-US" dirty="0" smtClean="0"/>
              <a:t>Emerging clinical and experimental literature is promising regarding efficacy</a:t>
            </a:r>
          </a:p>
          <a:p>
            <a:r>
              <a:rPr lang="en-US" dirty="0" smtClean="0"/>
              <a:t>Consistent with neurophysiological literature and learning theory</a:t>
            </a:r>
          </a:p>
          <a:p>
            <a:r>
              <a:rPr lang="en-US" dirty="0" smtClean="0"/>
              <a:t>Relatively low cost</a:t>
            </a:r>
          </a:p>
          <a:p>
            <a:r>
              <a:rPr lang="en-US" dirty="0" smtClean="0"/>
              <a:t>Few groups of individuals that would be unsuitable</a:t>
            </a:r>
          </a:p>
          <a:p>
            <a:r>
              <a:rPr lang="en-US" dirty="0" smtClean="0"/>
              <a:t>Non-invasive</a:t>
            </a:r>
          </a:p>
          <a:p>
            <a:r>
              <a:rPr lang="en-US" dirty="0" smtClean="0"/>
              <a:t>Minimal side effect risk</a:t>
            </a:r>
            <a:endParaRPr lang="en-US" dirty="0"/>
          </a:p>
        </p:txBody>
      </p:sp>
    </p:spTree>
    <p:extLst>
      <p:ext uri="{BB962C8B-B14F-4D97-AF65-F5344CB8AC3E}">
        <p14:creationId xmlns:p14="http://schemas.microsoft.com/office/powerpoint/2010/main" val="152040966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61" name="Rectangle 5"/>
          <p:cNvSpPr>
            <a:spLocks noGrp="1" noChangeArrowheads="1"/>
          </p:cNvSpPr>
          <p:nvPr>
            <p:ph type="title"/>
          </p:nvPr>
        </p:nvSpPr>
        <p:spPr>
          <a:xfrm>
            <a:off x="152400" y="0"/>
            <a:ext cx="8991600" cy="1295400"/>
          </a:xfrm>
        </p:spPr>
        <p:txBody>
          <a:bodyPr>
            <a:normAutofit fontScale="90000"/>
          </a:bodyPr>
          <a:lstStyle/>
          <a:p>
            <a:r>
              <a:rPr lang="en-US" sz="2800" dirty="0" smtClean="0"/>
              <a:t>Suitable for patients who may be in too much discomfort to tolerate talk therapy and may enable them to eventually make use of talk therapy.</a:t>
            </a:r>
            <a:endParaRPr lang="en-US" sz="2800" dirty="0"/>
          </a:p>
        </p:txBody>
      </p:sp>
      <p:pic>
        <p:nvPicPr>
          <p:cNvPr id="377860" name="Picture 4" descr="Therapeutic langu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524000"/>
            <a:ext cx="8763000"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88177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attention!</a:t>
            </a:r>
            <a:endParaRPr lang="en-US" dirty="0"/>
          </a:p>
        </p:txBody>
      </p:sp>
      <p:pic>
        <p:nvPicPr>
          <p:cNvPr id="6" name="Picture 4" descr="Brain Wave"/>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71600" y="1593394"/>
            <a:ext cx="6172200" cy="60266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946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EEG</a:t>
            </a:r>
            <a:endParaRPr lang="en-US" dirty="0"/>
          </a:p>
        </p:txBody>
      </p:sp>
      <p:sp>
        <p:nvSpPr>
          <p:cNvPr id="7" name="Content Placeholder 6"/>
          <p:cNvSpPr>
            <a:spLocks noGrp="1"/>
          </p:cNvSpPr>
          <p:nvPr>
            <p:ph sz="quarter" idx="2"/>
          </p:nvPr>
        </p:nvSpPr>
        <p:spPr/>
        <p:txBody>
          <a:bodyPr>
            <a:normAutofit/>
          </a:bodyPr>
          <a:lstStyle/>
          <a:p>
            <a:r>
              <a:rPr lang="en-US" dirty="0" smtClean="0"/>
              <a:t>EEG recordings represent electrical firings as waves, that reflect the frequency and amplitude of the signal.</a:t>
            </a:r>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00200"/>
            <a:ext cx="4648200" cy="5181600"/>
          </a:xfrm>
          <a:prstGeom prst="rect">
            <a:avLst/>
          </a:prstGeom>
        </p:spPr>
      </p:pic>
      <p:sp>
        <p:nvSpPr>
          <p:cNvPr id="10" name="Content Placeholder 9"/>
          <p:cNvSpPr>
            <a:spLocks noGrp="1"/>
          </p:cNvSpPr>
          <p:nvPr>
            <p:ph sz="quarter" idx="1"/>
          </p:nvPr>
        </p:nvSpPr>
        <p:spPr>
          <a:xfrm>
            <a:off x="609600" y="1589567"/>
            <a:ext cx="3733800" cy="4572000"/>
          </a:xfrm>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962915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EEG</a:t>
            </a:r>
            <a:endParaRPr lang="en-US" dirty="0"/>
          </a:p>
        </p:txBody>
      </p:sp>
      <p:sp>
        <p:nvSpPr>
          <p:cNvPr id="3" name="Content Placeholder 2"/>
          <p:cNvSpPr>
            <a:spLocks noGrp="1"/>
          </p:cNvSpPr>
          <p:nvPr>
            <p:ph sz="quarter" idx="1"/>
          </p:nvPr>
        </p:nvSpPr>
        <p:spPr/>
        <p:txBody>
          <a:bodyPr/>
          <a:lstStyle/>
          <a:p>
            <a:r>
              <a:rPr lang="en-US" dirty="0" smtClean="0"/>
              <a:t>Frequency</a:t>
            </a:r>
          </a:p>
          <a:p>
            <a:pPr lvl="1"/>
            <a:r>
              <a:rPr lang="en-US" dirty="0" smtClean="0"/>
              <a:t>Measured in Hz</a:t>
            </a:r>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845049" y="1600200"/>
            <a:ext cx="4149671" cy="4800600"/>
          </a:xfrm>
        </p:spPr>
      </p:pic>
    </p:spTree>
    <p:extLst>
      <p:ext uri="{BB962C8B-B14F-4D97-AF65-F5344CB8AC3E}">
        <p14:creationId xmlns:p14="http://schemas.microsoft.com/office/powerpoint/2010/main" val="193407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EEG</a:t>
            </a:r>
          </a:p>
        </p:txBody>
      </p:sp>
      <p:sp>
        <p:nvSpPr>
          <p:cNvPr id="3" name="Content Placeholder 2"/>
          <p:cNvSpPr>
            <a:spLocks noGrp="1"/>
          </p:cNvSpPr>
          <p:nvPr>
            <p:ph sz="quarter" idx="1"/>
          </p:nvPr>
        </p:nvSpPr>
        <p:spPr/>
        <p:txBody>
          <a:bodyPr/>
          <a:lstStyle/>
          <a:p>
            <a:r>
              <a:rPr lang="en-US" dirty="0" smtClean="0"/>
              <a:t>Amplitude</a:t>
            </a:r>
          </a:p>
          <a:p>
            <a:pPr lvl="1"/>
            <a:r>
              <a:rPr lang="en-US" dirty="0" smtClean="0"/>
              <a:t>Measured in microvolts</a:t>
            </a:r>
            <a:endParaRPr lang="en-US" dirty="0"/>
          </a:p>
        </p:txBody>
      </p:sp>
      <p:pic>
        <p:nvPicPr>
          <p:cNvPr id="5"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876800" y="1600199"/>
            <a:ext cx="4146550" cy="4811219"/>
          </a:xfrm>
        </p:spPr>
      </p:pic>
    </p:spTree>
    <p:extLst>
      <p:ext uri="{BB962C8B-B14F-4D97-AF65-F5344CB8AC3E}">
        <p14:creationId xmlns:p14="http://schemas.microsoft.com/office/powerpoint/2010/main" val="3449804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EEG</a:t>
            </a:r>
          </a:p>
        </p:txBody>
      </p:sp>
      <p:sp>
        <p:nvSpPr>
          <p:cNvPr id="3" name="Content Placeholder 2"/>
          <p:cNvSpPr>
            <a:spLocks noGrp="1"/>
          </p:cNvSpPr>
          <p:nvPr>
            <p:ph sz="quarter" idx="1"/>
          </p:nvPr>
        </p:nvSpPr>
        <p:spPr/>
        <p:txBody>
          <a:bodyPr/>
          <a:lstStyle/>
          <a:p>
            <a:r>
              <a:rPr lang="en-US" dirty="0" smtClean="0"/>
              <a:t>Phase</a:t>
            </a:r>
            <a:endParaRPr lang="en-US" dirty="0"/>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648149" y="1752600"/>
            <a:ext cx="5269405" cy="2917233"/>
          </a:xfrm>
        </p:spPr>
      </p:pic>
    </p:spTree>
    <p:extLst>
      <p:ext uri="{BB962C8B-B14F-4D97-AF65-F5344CB8AC3E}">
        <p14:creationId xmlns:p14="http://schemas.microsoft.com/office/powerpoint/2010/main" val="1925738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EEG</a:t>
            </a:r>
          </a:p>
        </p:txBody>
      </p:sp>
      <p:sp>
        <p:nvSpPr>
          <p:cNvPr id="6" name="Content Placeholder 5"/>
          <p:cNvSpPr>
            <a:spLocks noGrp="1"/>
          </p:cNvSpPr>
          <p:nvPr>
            <p:ph sz="quarter" idx="1"/>
          </p:nvPr>
        </p:nvSpPr>
        <p:spPr/>
        <p:txBody>
          <a:bodyPr>
            <a:normAutofit/>
          </a:bodyPr>
          <a:lstStyle/>
          <a:p>
            <a:r>
              <a:rPr lang="en-US" sz="4000" dirty="0" smtClean="0"/>
              <a:t>Delta .5 – 4 Hz</a:t>
            </a:r>
          </a:p>
          <a:p>
            <a:pPr lvl="1"/>
            <a:r>
              <a:rPr lang="en-US" sz="3600" dirty="0" smtClean="0"/>
              <a:t>Slowest frequency band</a:t>
            </a:r>
          </a:p>
          <a:p>
            <a:pPr lvl="1"/>
            <a:r>
              <a:rPr lang="en-US" sz="3600" dirty="0" smtClean="0"/>
              <a:t>Most prominent during sleep</a:t>
            </a:r>
          </a:p>
          <a:p>
            <a:pPr lvl="1"/>
            <a:r>
              <a:rPr lang="en-US" sz="3600" dirty="0" smtClean="0"/>
              <a:t>Often associated with TBI</a:t>
            </a:r>
          </a:p>
          <a:p>
            <a:pPr lvl="1"/>
            <a:r>
              <a:rPr lang="en-US" sz="3600" dirty="0" smtClean="0"/>
              <a:t>Excessive delta while awake can interfere with processing</a:t>
            </a:r>
            <a:endParaRPr lang="en-US" sz="3600" dirty="0"/>
          </a:p>
        </p:txBody>
      </p:sp>
    </p:spTree>
    <p:extLst>
      <p:ext uri="{BB962C8B-B14F-4D97-AF65-F5344CB8AC3E}">
        <p14:creationId xmlns:p14="http://schemas.microsoft.com/office/powerpoint/2010/main" val="3013166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EEG</a:t>
            </a:r>
          </a:p>
        </p:txBody>
      </p:sp>
      <p:sp>
        <p:nvSpPr>
          <p:cNvPr id="3" name="Content Placeholder 2"/>
          <p:cNvSpPr>
            <a:spLocks noGrp="1"/>
          </p:cNvSpPr>
          <p:nvPr>
            <p:ph sz="quarter" idx="1"/>
          </p:nvPr>
        </p:nvSpPr>
        <p:spPr/>
        <p:txBody>
          <a:bodyPr/>
          <a:lstStyle/>
          <a:p>
            <a:r>
              <a:rPr lang="en-US" sz="4000" dirty="0" smtClean="0"/>
              <a:t>Theta 4 - 7 Hz</a:t>
            </a:r>
          </a:p>
          <a:p>
            <a:pPr lvl="1"/>
            <a:r>
              <a:rPr lang="en-US" sz="3600" dirty="0" smtClean="0"/>
              <a:t>Internal locus</a:t>
            </a:r>
          </a:p>
          <a:p>
            <a:pPr lvl="1"/>
            <a:r>
              <a:rPr lang="en-US" sz="3600" dirty="0" smtClean="0"/>
              <a:t>Excessive theta: inattentive, distracted</a:t>
            </a:r>
          </a:p>
          <a:p>
            <a:pPr lvl="1"/>
            <a:r>
              <a:rPr lang="en-US" sz="3600" dirty="0" smtClean="0"/>
              <a:t>Increases when visualizing, imagining</a:t>
            </a:r>
            <a:endParaRPr lang="en-US" sz="3600" dirty="0"/>
          </a:p>
        </p:txBody>
      </p:sp>
    </p:spTree>
    <p:extLst>
      <p:ext uri="{BB962C8B-B14F-4D97-AF65-F5344CB8AC3E}">
        <p14:creationId xmlns:p14="http://schemas.microsoft.com/office/powerpoint/2010/main" val="3110229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2590800"/>
            <a:ext cx="7123113" cy="3352800"/>
          </a:xfrm>
        </p:spPr>
        <p:txBody>
          <a:bodyPr>
            <a:normAutofit/>
          </a:bodyPr>
          <a:lstStyle/>
          <a:p>
            <a:r>
              <a:rPr lang="en-US" dirty="0" smtClean="0"/>
              <a:t>Edward Jacobs, Ph.D. &amp; Associates</a:t>
            </a:r>
          </a:p>
          <a:p>
            <a:r>
              <a:rPr lang="en-US" dirty="0" smtClean="0"/>
              <a:t>12 </a:t>
            </a:r>
            <a:r>
              <a:rPr lang="en-US" dirty="0" err="1" smtClean="0"/>
              <a:t>Parmenter</a:t>
            </a:r>
            <a:r>
              <a:rPr lang="en-US" dirty="0" smtClean="0"/>
              <a:t> Road</a:t>
            </a:r>
          </a:p>
          <a:p>
            <a:r>
              <a:rPr lang="en-US" dirty="0" smtClean="0"/>
              <a:t>Londonderry, NH 03053</a:t>
            </a:r>
          </a:p>
          <a:p>
            <a:r>
              <a:rPr lang="en-US" dirty="0" smtClean="0"/>
              <a:t>(603) 437-2069 ext. 10</a:t>
            </a:r>
          </a:p>
          <a:p>
            <a:r>
              <a:rPr lang="en-US" dirty="0" smtClean="0"/>
              <a:t>ehjpsych@aol.com</a:t>
            </a:r>
          </a:p>
          <a:p>
            <a:r>
              <a:rPr lang="en-US" dirty="0" smtClean="0"/>
              <a:t>www.jacobsassociates.org</a:t>
            </a:r>
            <a:endParaRPr lang="en-US" dirty="0"/>
          </a:p>
        </p:txBody>
      </p:sp>
      <p:sp>
        <p:nvSpPr>
          <p:cNvPr id="4" name="Title 3"/>
          <p:cNvSpPr>
            <a:spLocks noGrp="1"/>
          </p:cNvSpPr>
          <p:nvPr>
            <p:ph type="title"/>
          </p:nvPr>
        </p:nvSpPr>
        <p:spPr/>
        <p:txBody>
          <a:bodyPr>
            <a:normAutofit fontScale="90000"/>
          </a:bodyPr>
          <a:lstStyle/>
          <a:p>
            <a:r>
              <a:rPr lang="en-US" dirty="0" smtClean="0"/>
              <a:t>Edward Jacobs, Ph.D., BCN</a:t>
            </a:r>
            <a:br>
              <a:rPr lang="en-US" dirty="0" smtClean="0"/>
            </a:br>
            <a:r>
              <a:rPr lang="en-US" sz="3100" dirty="0" smtClean="0"/>
              <a:t>Board </a:t>
            </a:r>
            <a:r>
              <a:rPr lang="en-US" sz="3100" dirty="0" err="1" smtClean="0"/>
              <a:t>Certied</a:t>
            </a:r>
            <a:r>
              <a:rPr lang="en-US" sz="3100" dirty="0" smtClean="0"/>
              <a:t> in Neurofeedback</a:t>
            </a:r>
            <a:endParaRPr lang="en-US" sz="3100" dirty="0"/>
          </a:p>
        </p:txBody>
      </p:sp>
    </p:spTree>
    <p:extLst>
      <p:ext uri="{BB962C8B-B14F-4D97-AF65-F5344CB8AC3E}">
        <p14:creationId xmlns:p14="http://schemas.microsoft.com/office/powerpoint/2010/main" val="3114159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EEG</a:t>
            </a:r>
          </a:p>
        </p:txBody>
      </p:sp>
      <p:sp>
        <p:nvSpPr>
          <p:cNvPr id="3" name="Content Placeholder 2"/>
          <p:cNvSpPr>
            <a:spLocks noGrp="1"/>
          </p:cNvSpPr>
          <p:nvPr>
            <p:ph sz="quarter" idx="1"/>
          </p:nvPr>
        </p:nvSpPr>
        <p:spPr/>
        <p:txBody>
          <a:bodyPr/>
          <a:lstStyle/>
          <a:p>
            <a:r>
              <a:rPr lang="en-US" dirty="0" smtClean="0"/>
              <a:t>Alpha 8-12 Hz</a:t>
            </a:r>
          </a:p>
          <a:p>
            <a:pPr lvl="1"/>
            <a:r>
              <a:rPr lang="en-US" dirty="0" smtClean="0"/>
              <a:t>Transitional state between internal and external locus</a:t>
            </a:r>
          </a:p>
          <a:p>
            <a:pPr lvl="1"/>
            <a:r>
              <a:rPr lang="en-US" dirty="0" smtClean="0"/>
              <a:t>Relaxed, disengaged</a:t>
            </a:r>
          </a:p>
          <a:p>
            <a:pPr lvl="1"/>
            <a:r>
              <a:rPr lang="en-US" dirty="0" smtClean="0"/>
              <a:t>Slow alpha: inattentiveness, depression, lack of motivation, inefficient processing</a:t>
            </a:r>
          </a:p>
          <a:p>
            <a:pPr lvl="1"/>
            <a:r>
              <a:rPr lang="en-US" dirty="0" smtClean="0"/>
              <a:t>Fast alpha: calm, focused</a:t>
            </a:r>
          </a:p>
          <a:p>
            <a:pPr lvl="1"/>
            <a:r>
              <a:rPr lang="en-US" dirty="0" smtClean="0"/>
              <a:t>Different effects in different regions of the brain</a:t>
            </a:r>
            <a:endParaRPr lang="en-US" dirty="0"/>
          </a:p>
        </p:txBody>
      </p:sp>
    </p:spTree>
    <p:extLst>
      <p:ext uri="{BB962C8B-B14F-4D97-AF65-F5344CB8AC3E}">
        <p14:creationId xmlns:p14="http://schemas.microsoft.com/office/powerpoint/2010/main" val="3317312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EEG</a:t>
            </a:r>
          </a:p>
        </p:txBody>
      </p:sp>
      <p:sp>
        <p:nvSpPr>
          <p:cNvPr id="3" name="Content Placeholder 2"/>
          <p:cNvSpPr>
            <a:spLocks noGrp="1"/>
          </p:cNvSpPr>
          <p:nvPr>
            <p:ph sz="quarter" idx="1"/>
          </p:nvPr>
        </p:nvSpPr>
        <p:spPr/>
        <p:txBody>
          <a:bodyPr/>
          <a:lstStyle/>
          <a:p>
            <a:r>
              <a:rPr lang="en-US" sz="4000" dirty="0" smtClean="0"/>
              <a:t>SMR (low beta) 12 – 15 Hz</a:t>
            </a:r>
          </a:p>
          <a:p>
            <a:pPr lvl="1"/>
            <a:r>
              <a:rPr lang="en-US" sz="4000" dirty="0" smtClean="0"/>
              <a:t>Calm, external attention</a:t>
            </a:r>
          </a:p>
          <a:p>
            <a:pPr lvl="1"/>
            <a:r>
              <a:rPr lang="en-US" sz="4000" dirty="0" smtClean="0"/>
              <a:t>Motor stillness</a:t>
            </a:r>
          </a:p>
          <a:p>
            <a:pPr lvl="1"/>
            <a:r>
              <a:rPr lang="en-US" sz="4000" dirty="0" smtClean="0"/>
              <a:t>Internal inhibition</a:t>
            </a:r>
            <a:endParaRPr lang="en-US" sz="4000" dirty="0"/>
          </a:p>
        </p:txBody>
      </p:sp>
    </p:spTree>
    <p:extLst>
      <p:ext uri="{BB962C8B-B14F-4D97-AF65-F5344CB8AC3E}">
        <p14:creationId xmlns:p14="http://schemas.microsoft.com/office/powerpoint/2010/main" val="3918465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EEG</a:t>
            </a:r>
          </a:p>
        </p:txBody>
      </p:sp>
      <p:sp>
        <p:nvSpPr>
          <p:cNvPr id="3" name="Content Placeholder 2"/>
          <p:cNvSpPr>
            <a:spLocks noGrp="1"/>
          </p:cNvSpPr>
          <p:nvPr>
            <p:ph sz="quarter" idx="1"/>
          </p:nvPr>
        </p:nvSpPr>
        <p:spPr/>
        <p:txBody>
          <a:bodyPr/>
          <a:lstStyle/>
          <a:p>
            <a:r>
              <a:rPr lang="en-US" sz="4000" dirty="0" smtClean="0"/>
              <a:t>Beta 15 – 18 Hz</a:t>
            </a:r>
          </a:p>
          <a:p>
            <a:pPr lvl="1"/>
            <a:r>
              <a:rPr lang="en-US" sz="3600" dirty="0" smtClean="0"/>
              <a:t>Enhanced cognitive processing</a:t>
            </a:r>
          </a:p>
          <a:p>
            <a:pPr lvl="1"/>
            <a:r>
              <a:rPr lang="en-US" sz="3600" dirty="0" smtClean="0"/>
              <a:t>External focus with active engagement</a:t>
            </a:r>
            <a:endParaRPr lang="en-US" sz="3600" dirty="0"/>
          </a:p>
        </p:txBody>
      </p:sp>
    </p:spTree>
    <p:extLst>
      <p:ext uri="{BB962C8B-B14F-4D97-AF65-F5344CB8AC3E}">
        <p14:creationId xmlns:p14="http://schemas.microsoft.com/office/powerpoint/2010/main" val="1288070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EEG</a:t>
            </a:r>
          </a:p>
        </p:txBody>
      </p:sp>
      <p:sp>
        <p:nvSpPr>
          <p:cNvPr id="3" name="Content Placeholder 2"/>
          <p:cNvSpPr>
            <a:spLocks noGrp="1"/>
          </p:cNvSpPr>
          <p:nvPr>
            <p:ph sz="quarter" idx="1"/>
          </p:nvPr>
        </p:nvSpPr>
        <p:spPr/>
        <p:txBody>
          <a:bodyPr/>
          <a:lstStyle/>
          <a:p>
            <a:r>
              <a:rPr lang="en-US" sz="4000" dirty="0" smtClean="0"/>
              <a:t>High beta 22 – 36 Hz</a:t>
            </a:r>
          </a:p>
          <a:p>
            <a:pPr lvl="1"/>
            <a:r>
              <a:rPr lang="en-US" sz="3600" dirty="0" smtClean="0"/>
              <a:t>High</a:t>
            </a:r>
            <a:r>
              <a:rPr lang="en-US" dirty="0" smtClean="0"/>
              <a:t> arousal state</a:t>
            </a:r>
          </a:p>
          <a:p>
            <a:pPr lvl="2"/>
            <a:r>
              <a:rPr lang="en-US" sz="3200" dirty="0" smtClean="0"/>
              <a:t>Tension, anxiety, fear, excitement</a:t>
            </a:r>
            <a:endParaRPr lang="en-US" sz="3200" dirty="0"/>
          </a:p>
        </p:txBody>
      </p:sp>
    </p:spTree>
    <p:extLst>
      <p:ext uri="{BB962C8B-B14F-4D97-AF65-F5344CB8AC3E}">
        <p14:creationId xmlns:p14="http://schemas.microsoft.com/office/powerpoint/2010/main" val="3126971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EEG</a:t>
            </a:r>
          </a:p>
        </p:txBody>
      </p:sp>
      <p:sp>
        <p:nvSpPr>
          <p:cNvPr id="3" name="Content Placeholder 2"/>
          <p:cNvSpPr>
            <a:spLocks noGrp="1"/>
          </p:cNvSpPr>
          <p:nvPr>
            <p:ph sz="quarter" idx="1"/>
          </p:nvPr>
        </p:nvSpPr>
        <p:spPr/>
        <p:txBody>
          <a:bodyPr>
            <a:normAutofit/>
          </a:bodyPr>
          <a:lstStyle/>
          <a:p>
            <a:pPr marL="0" indent="0">
              <a:buNone/>
            </a:pPr>
            <a:r>
              <a:rPr lang="en-US" sz="4800" dirty="0" smtClean="0"/>
              <a:t>EEG demonstration</a:t>
            </a:r>
            <a:endParaRPr lang="en-US" sz="4800" dirty="0"/>
          </a:p>
        </p:txBody>
      </p:sp>
    </p:spTree>
    <p:extLst>
      <p:ext uri="{BB962C8B-B14F-4D97-AF65-F5344CB8AC3E}">
        <p14:creationId xmlns:p14="http://schemas.microsoft.com/office/powerpoint/2010/main" val="543824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Chronic Pain: Cortical Basis</a:t>
            </a:r>
            <a:endParaRPr lang="en-US" dirty="0"/>
          </a:p>
        </p:txBody>
      </p:sp>
    </p:spTree>
    <p:extLst>
      <p:ext uri="{BB962C8B-B14F-4D97-AF65-F5344CB8AC3E}">
        <p14:creationId xmlns:p14="http://schemas.microsoft.com/office/powerpoint/2010/main" val="2062068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a:t>
            </a:r>
            <a:endParaRPr lang="en-US" dirty="0"/>
          </a:p>
        </p:txBody>
      </p:sp>
      <p:sp>
        <p:nvSpPr>
          <p:cNvPr id="3" name="Content Placeholder 2"/>
          <p:cNvSpPr>
            <a:spLocks noGrp="1"/>
          </p:cNvSpPr>
          <p:nvPr>
            <p:ph sz="quarter" idx="1"/>
          </p:nvPr>
        </p:nvSpPr>
        <p:spPr>
          <a:xfrm>
            <a:off x="381000" y="1600200"/>
            <a:ext cx="8385048" cy="5029200"/>
          </a:xfrm>
        </p:spPr>
        <p:txBody>
          <a:bodyPr/>
          <a:lstStyle/>
          <a:p>
            <a:r>
              <a:rPr lang="en-US" dirty="0" smtClean="0"/>
              <a:t>Neurophysiology of Pain: History</a:t>
            </a:r>
          </a:p>
          <a:p>
            <a:r>
              <a:rPr lang="en-US" dirty="0" smtClean="0"/>
              <a:t> 	Early 20</a:t>
            </a:r>
            <a:r>
              <a:rPr lang="en-US" baseline="30000" dirty="0" smtClean="0"/>
              <a:t>th</a:t>
            </a:r>
            <a:r>
              <a:rPr lang="en-US" dirty="0" smtClean="0"/>
              <a:t> Century: Pain as simple reflexive response to physical damage</a:t>
            </a:r>
          </a:p>
          <a:p>
            <a:pPr lvl="1"/>
            <a:r>
              <a:rPr lang="en-US" sz="2800" dirty="0" smtClean="0"/>
              <a:t>Nociception transmitted from peripheral area of damage directly to brain</a:t>
            </a:r>
          </a:p>
          <a:p>
            <a:pPr lvl="2"/>
            <a:r>
              <a:rPr lang="en-US" sz="2600" dirty="0" smtClean="0"/>
              <a:t>Pain a function of the amount of damage or inflammation of the injured tissue</a:t>
            </a:r>
          </a:p>
          <a:p>
            <a:pPr lvl="2"/>
            <a:r>
              <a:rPr lang="en-US" sz="2600" dirty="0" smtClean="0"/>
              <a:t>Brain viewed as primarily a passive recipient of sensory information</a:t>
            </a:r>
          </a:p>
        </p:txBody>
      </p:sp>
    </p:spTree>
    <p:extLst>
      <p:ext uri="{BB962C8B-B14F-4D97-AF65-F5344CB8AC3E}">
        <p14:creationId xmlns:p14="http://schemas.microsoft.com/office/powerpoint/2010/main" val="191117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a:t>
            </a:r>
            <a:endParaRPr lang="en-US" dirty="0"/>
          </a:p>
        </p:txBody>
      </p:sp>
      <p:sp>
        <p:nvSpPr>
          <p:cNvPr id="3" name="Content Placeholder 2"/>
          <p:cNvSpPr>
            <a:spLocks noGrp="1"/>
          </p:cNvSpPr>
          <p:nvPr>
            <p:ph sz="quarter" idx="1"/>
          </p:nvPr>
        </p:nvSpPr>
        <p:spPr/>
        <p:txBody>
          <a:bodyPr>
            <a:normAutofit lnSpcReduction="10000"/>
          </a:bodyPr>
          <a:lstStyle/>
          <a:p>
            <a:pPr lvl="1"/>
            <a:r>
              <a:rPr lang="en-US" dirty="0" smtClean="0"/>
              <a:t>Gate control theory (</a:t>
            </a:r>
            <a:r>
              <a:rPr lang="en-US" dirty="0" err="1" smtClean="0"/>
              <a:t>Melzack</a:t>
            </a:r>
            <a:r>
              <a:rPr lang="en-US" dirty="0" smtClean="0"/>
              <a:t> &amp; Wall, 1965)</a:t>
            </a:r>
          </a:p>
          <a:p>
            <a:pPr lvl="2"/>
            <a:r>
              <a:rPr lang="en-US" dirty="0" smtClean="0"/>
              <a:t>Pain input modulated by spinal cord before reaching the brain</a:t>
            </a:r>
          </a:p>
          <a:p>
            <a:pPr lvl="1"/>
            <a:r>
              <a:rPr lang="en-US" dirty="0" smtClean="0"/>
              <a:t>Neuroimaging studies</a:t>
            </a:r>
          </a:p>
          <a:p>
            <a:pPr lvl="2"/>
            <a:r>
              <a:rPr lang="en-US" dirty="0" smtClean="0"/>
              <a:t>Role of the brain</a:t>
            </a:r>
          </a:p>
          <a:p>
            <a:pPr lvl="1"/>
            <a:r>
              <a:rPr lang="en-US" dirty="0" smtClean="0"/>
              <a:t>Pain influenced by multiple, interactive neural processes that modulate pain information at many levels, including the cortex</a:t>
            </a:r>
          </a:p>
          <a:p>
            <a:pPr lvl="1"/>
            <a:r>
              <a:rPr lang="en-US" dirty="0" smtClean="0"/>
              <a:t>Multiple cortical sites involved</a:t>
            </a:r>
          </a:p>
          <a:p>
            <a:pPr lvl="2"/>
            <a:r>
              <a:rPr lang="en-US" dirty="0" smtClean="0"/>
              <a:t>Somatosensory cortex sites, insular cortex, anterior cingulate, prefrontal cortex, thalamic nuclei</a:t>
            </a:r>
          </a:p>
          <a:p>
            <a:endParaRPr lang="en-US" dirty="0" smtClean="0"/>
          </a:p>
          <a:p>
            <a:pPr marL="0" indent="0">
              <a:buNone/>
            </a:pPr>
            <a:endParaRPr lang="en-US" dirty="0"/>
          </a:p>
        </p:txBody>
      </p:sp>
    </p:spTree>
    <p:extLst>
      <p:ext uri="{BB962C8B-B14F-4D97-AF65-F5344CB8AC3E}">
        <p14:creationId xmlns:p14="http://schemas.microsoft.com/office/powerpoint/2010/main" val="3093043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a:t>
            </a:r>
            <a:r>
              <a:rPr lang="en-US" dirty="0" smtClean="0"/>
              <a:t>Pain	</a:t>
            </a:r>
            <a:endParaRPr lang="en-US" dirty="0"/>
          </a:p>
        </p:txBody>
      </p:sp>
      <p:sp>
        <p:nvSpPr>
          <p:cNvPr id="3" name="Content Placeholder 2"/>
          <p:cNvSpPr>
            <a:spLocks noGrp="1"/>
          </p:cNvSpPr>
          <p:nvPr>
            <p:ph sz="quarter" idx="1"/>
          </p:nvPr>
        </p:nvSpPr>
        <p:spPr/>
        <p:txBody>
          <a:bodyPr/>
          <a:lstStyle/>
          <a:p>
            <a:r>
              <a:rPr lang="en-US" dirty="0" err="1" smtClean="0"/>
              <a:t>Apkarian</a:t>
            </a:r>
            <a:r>
              <a:rPr lang="en-US" dirty="0" smtClean="0"/>
              <a:t>, Bushnell, </a:t>
            </a:r>
            <a:r>
              <a:rPr lang="en-US" dirty="0" err="1" smtClean="0"/>
              <a:t>Treede</a:t>
            </a:r>
            <a:r>
              <a:rPr lang="en-US" dirty="0" smtClean="0"/>
              <a:t> &amp; </a:t>
            </a:r>
            <a:r>
              <a:rPr lang="en-US" dirty="0" err="1" smtClean="0"/>
              <a:t>Zubeita</a:t>
            </a:r>
            <a:r>
              <a:rPr lang="en-US" dirty="0" smtClean="0"/>
              <a:t>, 2005</a:t>
            </a:r>
          </a:p>
          <a:p>
            <a:r>
              <a:rPr lang="en-US" dirty="0" smtClean="0"/>
              <a:t>Craig, 2003a, b</a:t>
            </a:r>
          </a:p>
          <a:p>
            <a:r>
              <a:rPr lang="en-US" dirty="0" err="1" smtClean="0"/>
              <a:t>DeLeo</a:t>
            </a:r>
            <a:r>
              <a:rPr lang="en-US" dirty="0" smtClean="0"/>
              <a:t>, 2006</a:t>
            </a:r>
          </a:p>
          <a:p>
            <a:r>
              <a:rPr lang="en-US" dirty="0" smtClean="0"/>
              <a:t>Katz &amp; Rothenberg, 2005</a:t>
            </a:r>
          </a:p>
          <a:p>
            <a:r>
              <a:rPr lang="en-US" dirty="0" err="1" smtClean="0"/>
              <a:t>Melzack</a:t>
            </a:r>
            <a:r>
              <a:rPr lang="en-US" dirty="0" smtClean="0"/>
              <a:t>, </a:t>
            </a:r>
            <a:r>
              <a:rPr lang="en-US" dirty="0" err="1" smtClean="0"/>
              <a:t>Coderre</a:t>
            </a:r>
            <a:r>
              <a:rPr lang="en-US" dirty="0" smtClean="0"/>
              <a:t>, Katz &amp; </a:t>
            </a:r>
            <a:r>
              <a:rPr lang="en-US" dirty="0" err="1" smtClean="0"/>
              <a:t>Vaccarino</a:t>
            </a:r>
            <a:r>
              <a:rPr lang="en-US" dirty="0" smtClean="0"/>
              <a:t>, 2001</a:t>
            </a:r>
          </a:p>
          <a:p>
            <a:r>
              <a:rPr lang="en-US" dirty="0" err="1" smtClean="0"/>
              <a:t>Miltner</a:t>
            </a:r>
            <a:r>
              <a:rPr lang="en-US" dirty="0" smtClean="0"/>
              <a:t> &amp; Weiss, 1998</a:t>
            </a:r>
          </a:p>
          <a:p>
            <a:r>
              <a:rPr lang="en-US" dirty="0" err="1" smtClean="0"/>
              <a:t>Rainville</a:t>
            </a:r>
            <a:r>
              <a:rPr lang="en-US" dirty="0" smtClean="0"/>
              <a:t> et al, 1997</a:t>
            </a:r>
          </a:p>
          <a:p>
            <a:r>
              <a:rPr lang="en-US" dirty="0" err="1" smtClean="0"/>
              <a:t>Tinazzi</a:t>
            </a:r>
            <a:r>
              <a:rPr lang="en-US" dirty="0" smtClean="0"/>
              <a:t> et al, 2000</a:t>
            </a:r>
          </a:p>
        </p:txBody>
      </p:sp>
    </p:spTree>
    <p:extLst>
      <p:ext uri="{BB962C8B-B14F-4D97-AF65-F5344CB8AC3E}">
        <p14:creationId xmlns:p14="http://schemas.microsoft.com/office/powerpoint/2010/main" val="2478003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Chronic Pain</a:t>
            </a:r>
            <a:endParaRPr lang="en-US" dirty="0"/>
          </a:p>
        </p:txBody>
      </p:sp>
      <p:sp>
        <p:nvSpPr>
          <p:cNvPr id="3" name="Content Placeholder 2"/>
          <p:cNvSpPr>
            <a:spLocks noGrp="1"/>
          </p:cNvSpPr>
          <p:nvPr>
            <p:ph sz="quarter" idx="1"/>
          </p:nvPr>
        </p:nvSpPr>
        <p:spPr/>
        <p:txBody>
          <a:bodyPr>
            <a:normAutofit/>
          </a:bodyPr>
          <a:lstStyle/>
          <a:p>
            <a:r>
              <a:rPr lang="en-US" dirty="0" smtClean="0"/>
              <a:t>Neural adaptation</a:t>
            </a:r>
          </a:p>
          <a:p>
            <a:pPr lvl="1"/>
            <a:r>
              <a:rPr lang="en-US" dirty="0" smtClean="0"/>
              <a:t>Neural networks response to repeated stimulation can be altered: CNS changes, neural plasticity</a:t>
            </a:r>
          </a:p>
          <a:p>
            <a:pPr lvl="2"/>
            <a:r>
              <a:rPr lang="en-US" dirty="0" err="1" smtClean="0"/>
              <a:t>Flor</a:t>
            </a:r>
            <a:r>
              <a:rPr lang="en-US" dirty="0" smtClean="0"/>
              <a:t>, 2003</a:t>
            </a:r>
          </a:p>
          <a:p>
            <a:pPr lvl="2"/>
            <a:r>
              <a:rPr lang="en-US" dirty="0" smtClean="0"/>
              <a:t>Katz &amp; </a:t>
            </a:r>
            <a:r>
              <a:rPr lang="en-US" dirty="0" err="1" smtClean="0"/>
              <a:t>Melzack</a:t>
            </a:r>
            <a:r>
              <a:rPr lang="en-US" dirty="0" smtClean="0"/>
              <a:t>, 1990</a:t>
            </a:r>
          </a:p>
          <a:p>
            <a:pPr lvl="1"/>
            <a:r>
              <a:rPr lang="en-US" dirty="0" smtClean="0"/>
              <a:t>Increased sensitivity to noxious stimulation with repeated exposure</a:t>
            </a:r>
          </a:p>
          <a:p>
            <a:pPr lvl="2"/>
            <a:r>
              <a:rPr lang="en-US" dirty="0" smtClean="0"/>
              <a:t>Exposure to pain increases sensitivity to pain</a:t>
            </a:r>
          </a:p>
          <a:p>
            <a:pPr lvl="2"/>
            <a:r>
              <a:rPr lang="en-US" dirty="0" smtClean="0"/>
              <a:t>Contributes to chronicity</a:t>
            </a:r>
          </a:p>
          <a:p>
            <a:pPr lvl="2"/>
            <a:r>
              <a:rPr lang="en-US" dirty="0" err="1" smtClean="0"/>
              <a:t>Bromm</a:t>
            </a:r>
            <a:r>
              <a:rPr lang="en-US" dirty="0" smtClean="0"/>
              <a:t> &amp; Lorenz, 1998</a:t>
            </a:r>
          </a:p>
        </p:txBody>
      </p:sp>
    </p:spTree>
    <p:extLst>
      <p:ext uri="{BB962C8B-B14F-4D97-AF65-F5344CB8AC3E}">
        <p14:creationId xmlns:p14="http://schemas.microsoft.com/office/powerpoint/2010/main" val="3987445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295400" y="2743200"/>
            <a:ext cx="7620000" cy="3886200"/>
          </a:xfrm>
        </p:spPr>
        <p:txBody>
          <a:bodyPr>
            <a:noAutofit/>
          </a:bodyPr>
          <a:lstStyle/>
          <a:p>
            <a:r>
              <a:rPr lang="en-US" sz="2400" dirty="0" smtClean="0"/>
              <a:t>Significant content was adapted from:</a:t>
            </a:r>
          </a:p>
          <a:p>
            <a:r>
              <a:rPr lang="en-US" sz="2400" dirty="0" smtClean="0">
                <a:solidFill>
                  <a:schemeClr val="accent2"/>
                </a:solidFill>
              </a:rPr>
              <a:t>Jensen, MP, </a:t>
            </a:r>
            <a:r>
              <a:rPr lang="en-US" sz="2400" dirty="0" err="1" smtClean="0">
                <a:solidFill>
                  <a:schemeClr val="accent2"/>
                </a:solidFill>
              </a:rPr>
              <a:t>Sherlin</a:t>
            </a:r>
            <a:r>
              <a:rPr lang="en-US" sz="2400" dirty="0" smtClean="0">
                <a:solidFill>
                  <a:schemeClr val="accent2"/>
                </a:solidFill>
              </a:rPr>
              <a:t>, LH, </a:t>
            </a:r>
            <a:r>
              <a:rPr lang="en-US" sz="2400" dirty="0" err="1" smtClean="0">
                <a:solidFill>
                  <a:schemeClr val="accent2"/>
                </a:solidFill>
              </a:rPr>
              <a:t>Hakimian</a:t>
            </a:r>
            <a:r>
              <a:rPr lang="en-US" sz="2400" dirty="0" smtClean="0">
                <a:solidFill>
                  <a:schemeClr val="accent2"/>
                </a:solidFill>
              </a:rPr>
              <a:t>, S &amp; </a:t>
            </a:r>
            <a:r>
              <a:rPr lang="en-US" sz="2400" dirty="0" err="1" smtClean="0">
                <a:solidFill>
                  <a:schemeClr val="accent2"/>
                </a:solidFill>
              </a:rPr>
              <a:t>Fregni</a:t>
            </a:r>
            <a:r>
              <a:rPr lang="en-US" sz="2400" dirty="0" smtClean="0">
                <a:solidFill>
                  <a:schemeClr val="accent2"/>
                </a:solidFill>
              </a:rPr>
              <a:t>, F (2009).  </a:t>
            </a:r>
            <a:r>
              <a:rPr lang="en-US" sz="2400" dirty="0" err="1" smtClean="0">
                <a:solidFill>
                  <a:schemeClr val="accent2"/>
                </a:solidFill>
              </a:rPr>
              <a:t>Neuromodulatory</a:t>
            </a:r>
            <a:r>
              <a:rPr lang="en-US" sz="2400" dirty="0" smtClean="0">
                <a:solidFill>
                  <a:schemeClr val="accent2"/>
                </a:solidFill>
              </a:rPr>
              <a:t> approaches for chronic pain management. Journal of </a:t>
            </a:r>
            <a:r>
              <a:rPr lang="en-US" sz="2400" dirty="0" err="1" smtClean="0">
                <a:solidFill>
                  <a:schemeClr val="accent2"/>
                </a:solidFill>
              </a:rPr>
              <a:t>Neurotherapy</a:t>
            </a:r>
            <a:r>
              <a:rPr lang="en-US" sz="2400" dirty="0" smtClean="0">
                <a:solidFill>
                  <a:schemeClr val="accent2"/>
                </a:solidFill>
              </a:rPr>
              <a:t>, 13,4 </a:t>
            </a:r>
            <a:r>
              <a:rPr lang="en-US" sz="2400" dirty="0" err="1" smtClean="0">
                <a:solidFill>
                  <a:schemeClr val="accent2"/>
                </a:solidFill>
              </a:rPr>
              <a:t>pp</a:t>
            </a:r>
            <a:r>
              <a:rPr lang="en-US" sz="2400" dirty="0" smtClean="0">
                <a:solidFill>
                  <a:schemeClr val="accent2"/>
                </a:solidFill>
              </a:rPr>
              <a:t> 196-213</a:t>
            </a:r>
          </a:p>
          <a:p>
            <a:r>
              <a:rPr lang="en-US" sz="2400" dirty="0"/>
              <a:t>	</a:t>
            </a:r>
            <a:r>
              <a:rPr lang="en-US" sz="2400" dirty="0" smtClean="0"/>
              <a:t>		and</a:t>
            </a:r>
          </a:p>
          <a:p>
            <a:r>
              <a:rPr lang="en-US" sz="2400" dirty="0" smtClean="0">
                <a:solidFill>
                  <a:schemeClr val="accent2"/>
                </a:solidFill>
              </a:rPr>
              <a:t>Neurofeedback in a Clinical Practice course syllabus, EEG Spectrum International, Spokane, WA</a:t>
            </a:r>
            <a:endParaRPr lang="en-US" sz="2400" dirty="0">
              <a:solidFill>
                <a:schemeClr val="accent2"/>
              </a:solidFill>
            </a:endParaRPr>
          </a:p>
        </p:txBody>
      </p:sp>
      <p:sp>
        <p:nvSpPr>
          <p:cNvPr id="6" name="Title 5"/>
          <p:cNvSpPr>
            <a:spLocks noGrp="1"/>
          </p:cNvSpPr>
          <p:nvPr>
            <p:ph type="title"/>
          </p:nvPr>
        </p:nvSpPr>
        <p:spPr/>
        <p:txBody>
          <a:bodyPr/>
          <a:lstStyle/>
          <a:p>
            <a:r>
              <a:rPr lang="en-US" dirty="0" smtClean="0"/>
              <a:t>Acknowledgments</a:t>
            </a:r>
            <a:endParaRPr lang="en-US" dirty="0"/>
          </a:p>
        </p:txBody>
      </p:sp>
    </p:spTree>
    <p:extLst>
      <p:ext uri="{BB962C8B-B14F-4D97-AF65-F5344CB8AC3E}">
        <p14:creationId xmlns:p14="http://schemas.microsoft.com/office/powerpoint/2010/main" val="2894190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Pain</a:t>
            </a:r>
          </a:p>
        </p:txBody>
      </p:sp>
      <p:sp>
        <p:nvSpPr>
          <p:cNvPr id="3" name="Content Placehold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sz="3600" dirty="0"/>
              <a:t>Changes in CNS affects endocrine and immune </a:t>
            </a:r>
            <a:r>
              <a:rPr lang="en-US" sz="3600" dirty="0" smtClean="0"/>
              <a:t>systems</a:t>
            </a:r>
          </a:p>
          <a:p>
            <a:pPr marL="594360" lvl="2" indent="-320040">
              <a:spcBef>
                <a:spcPts val="700"/>
              </a:spcBef>
              <a:buSzPct val="60000"/>
              <a:buFont typeface="Wingdings"/>
              <a:buChar char=""/>
            </a:pPr>
            <a:r>
              <a:rPr lang="en-US" sz="3600" dirty="0" smtClean="0"/>
              <a:t>Top-down regulation</a:t>
            </a:r>
          </a:p>
          <a:p>
            <a:pPr marL="594360" lvl="2" indent="-320040">
              <a:spcBef>
                <a:spcPts val="700"/>
              </a:spcBef>
              <a:buSzPct val="60000"/>
              <a:buFont typeface="Wingdings"/>
              <a:buChar char=""/>
            </a:pPr>
            <a:r>
              <a:rPr lang="en-US" sz="3600" dirty="0" err="1" smtClean="0"/>
              <a:t>Fregna</a:t>
            </a:r>
            <a:r>
              <a:rPr lang="en-US" sz="3600" dirty="0" smtClean="0"/>
              <a:t>, </a:t>
            </a:r>
            <a:r>
              <a:rPr lang="en-US" sz="3600" dirty="0" err="1" smtClean="0"/>
              <a:t>Pascual</a:t>
            </a:r>
            <a:r>
              <a:rPr lang="en-US" sz="3600" dirty="0" smtClean="0"/>
              <a:t>-Leone &amp; Freedman, 2007</a:t>
            </a:r>
            <a:endParaRPr lang="en-US" sz="3600" dirty="0"/>
          </a:p>
          <a:p>
            <a:endParaRPr lang="en-US" dirty="0"/>
          </a:p>
        </p:txBody>
      </p:sp>
    </p:spTree>
    <p:extLst>
      <p:ext uri="{BB962C8B-B14F-4D97-AF65-F5344CB8AC3E}">
        <p14:creationId xmlns:p14="http://schemas.microsoft.com/office/powerpoint/2010/main" val="3481901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Chronic Pain</a:t>
            </a:r>
            <a:endParaRPr lang="en-US" dirty="0"/>
          </a:p>
        </p:txBody>
      </p:sp>
      <p:sp>
        <p:nvSpPr>
          <p:cNvPr id="5" name="Content Placeholder 4"/>
          <p:cNvSpPr>
            <a:spLocks noGrp="1"/>
          </p:cNvSpPr>
          <p:nvPr>
            <p:ph sz="quarter" idx="1"/>
          </p:nvPr>
        </p:nvSpPr>
        <p:spPr>
          <a:xfrm>
            <a:off x="304800" y="1600200"/>
            <a:ext cx="8610600" cy="5029200"/>
          </a:xfrm>
        </p:spPr>
        <p:txBody>
          <a:bodyPr>
            <a:normAutofit fontScale="92500" lnSpcReduction="10000"/>
          </a:bodyPr>
          <a:lstStyle/>
          <a:p>
            <a:r>
              <a:rPr lang="en-US" dirty="0" smtClean="0"/>
              <a:t>Plastic changes in neural network including areas concerning somatosensory and emotional processing</a:t>
            </a:r>
          </a:p>
          <a:p>
            <a:pPr lvl="1"/>
            <a:r>
              <a:rPr lang="en-US" dirty="0" smtClean="0"/>
              <a:t>Rome, HP &amp; Rome, JD (2001)</a:t>
            </a:r>
          </a:p>
          <a:p>
            <a:pPr lvl="2"/>
            <a:r>
              <a:rPr lang="en-US" sz="2400" dirty="0" err="1" smtClean="0"/>
              <a:t>Neuroplastic</a:t>
            </a:r>
            <a:r>
              <a:rPr lang="en-US" sz="2400" dirty="0" smtClean="0"/>
              <a:t> processes in </a:t>
            </a:r>
            <a:r>
              <a:rPr lang="en-US" sz="2400" dirty="0" err="1" smtClean="0"/>
              <a:t>corticolimbic</a:t>
            </a:r>
            <a:r>
              <a:rPr lang="en-US" sz="2400" dirty="0" smtClean="0"/>
              <a:t> structures link the sensory and affective experiences of pain: “</a:t>
            </a:r>
            <a:r>
              <a:rPr lang="en-US" sz="2400" dirty="0" err="1" smtClean="0"/>
              <a:t>limbically</a:t>
            </a:r>
            <a:r>
              <a:rPr lang="en-US" sz="2400" dirty="0" smtClean="0"/>
              <a:t> augmented pain syndrome”</a:t>
            </a:r>
          </a:p>
          <a:p>
            <a:pPr lvl="2"/>
            <a:r>
              <a:rPr lang="en-US" sz="2400" dirty="0" smtClean="0"/>
              <a:t>Kindling</a:t>
            </a:r>
          </a:p>
          <a:p>
            <a:pPr lvl="3"/>
            <a:r>
              <a:rPr lang="en-US" sz="2400" dirty="0" smtClean="0"/>
              <a:t>Exposure to a noxious stimulus (emotional or physical trauma) results in a sensitized </a:t>
            </a:r>
            <a:r>
              <a:rPr lang="en-US" sz="2400" dirty="0" err="1" smtClean="0"/>
              <a:t>corticolimbic</a:t>
            </a:r>
            <a:r>
              <a:rPr lang="en-US" sz="2400" dirty="0" smtClean="0"/>
              <a:t> state</a:t>
            </a:r>
          </a:p>
          <a:p>
            <a:pPr lvl="4"/>
            <a:r>
              <a:rPr lang="en-US" sz="2400" dirty="0" smtClean="0"/>
              <a:t>Amplification, spontaneity, </a:t>
            </a:r>
            <a:r>
              <a:rPr lang="en-US" sz="2400" dirty="0" err="1" smtClean="0"/>
              <a:t>neuroanatomic</a:t>
            </a:r>
            <a:r>
              <a:rPr lang="en-US" sz="2400" dirty="0" smtClean="0"/>
              <a:t> spreading and cross-sensitization</a:t>
            </a:r>
          </a:p>
          <a:p>
            <a:pPr lvl="4"/>
            <a:r>
              <a:rPr lang="en-US" sz="2400" dirty="0" smtClean="0"/>
              <a:t>Treatment refractory pain</a:t>
            </a:r>
          </a:p>
          <a:p>
            <a:pPr lvl="4"/>
            <a:r>
              <a:rPr lang="en-US" sz="2400" dirty="0" smtClean="0"/>
              <a:t>Disturbances of mood, sleep, energy, libido, memory/concentration, behavior, stress tolerance</a:t>
            </a:r>
          </a:p>
          <a:p>
            <a:endParaRPr lang="en-US" dirty="0"/>
          </a:p>
        </p:txBody>
      </p:sp>
    </p:spTree>
    <p:extLst>
      <p:ext uri="{BB962C8B-B14F-4D97-AF65-F5344CB8AC3E}">
        <p14:creationId xmlns:p14="http://schemas.microsoft.com/office/powerpoint/2010/main" val="3659938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Pain</a:t>
            </a:r>
          </a:p>
        </p:txBody>
      </p:sp>
      <p:sp>
        <p:nvSpPr>
          <p:cNvPr id="3" name="Content Placeholder 2"/>
          <p:cNvSpPr>
            <a:spLocks noGrp="1"/>
          </p:cNvSpPr>
          <p:nvPr>
            <p:ph sz="quarter" idx="1"/>
          </p:nvPr>
        </p:nvSpPr>
        <p:spPr/>
        <p:txBody>
          <a:bodyPr>
            <a:normAutofit/>
          </a:bodyPr>
          <a:lstStyle/>
          <a:p>
            <a:r>
              <a:rPr lang="en-US" sz="4400" dirty="0" smtClean="0"/>
              <a:t>Overlap between depression symptoms and pain and the amelioration of pain symptoms with anti-depressants</a:t>
            </a:r>
          </a:p>
          <a:p>
            <a:pPr lvl="1"/>
            <a:r>
              <a:rPr lang="en-US" sz="4400" dirty="0" smtClean="0"/>
              <a:t>Lindsay &amp; Wyckoff, 1981</a:t>
            </a:r>
            <a:endParaRPr lang="en-US" sz="4400" dirty="0"/>
          </a:p>
        </p:txBody>
      </p:sp>
    </p:spTree>
    <p:extLst>
      <p:ext uri="{BB962C8B-B14F-4D97-AF65-F5344CB8AC3E}">
        <p14:creationId xmlns:p14="http://schemas.microsoft.com/office/powerpoint/2010/main" val="2787075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a:t>
            </a:r>
            <a:endParaRPr lang="en-US" dirty="0"/>
          </a:p>
        </p:txBody>
      </p:sp>
      <p:sp>
        <p:nvSpPr>
          <p:cNvPr id="3" name="Content Placeholder 2"/>
          <p:cNvSpPr>
            <a:spLocks noGrp="1"/>
          </p:cNvSpPr>
          <p:nvPr>
            <p:ph sz="quarter" idx="1"/>
          </p:nvPr>
        </p:nvSpPr>
        <p:spPr/>
        <p:txBody>
          <a:bodyPr/>
          <a:lstStyle/>
          <a:p>
            <a:r>
              <a:rPr lang="en-US" dirty="0" smtClean="0"/>
              <a:t>“. . . pain </a:t>
            </a:r>
            <a:r>
              <a:rPr lang="en-US" dirty="0"/>
              <a:t>not only stimulates sensory areas of the brain but also powerfully activates brain areas involved in emotion, such as the anterior cingulate cortex (ACC), a region governing emotional aspects of pain, and the amygdala, which mediates fear and other feelings</a:t>
            </a:r>
            <a:r>
              <a:rPr lang="en-US" dirty="0" smtClean="0"/>
              <a:t>.”</a:t>
            </a:r>
            <a:endParaRPr lang="en-US" dirty="0"/>
          </a:p>
          <a:p>
            <a:r>
              <a:rPr lang="en-US" dirty="0" err="1"/>
              <a:t>Porreca</a:t>
            </a:r>
            <a:r>
              <a:rPr lang="en-US" dirty="0"/>
              <a:t>, F. and T. Price. When pain </a:t>
            </a:r>
            <a:r>
              <a:rPr lang="en-US" dirty="0" smtClean="0"/>
              <a:t>lingers</a:t>
            </a:r>
            <a:r>
              <a:rPr lang="en-US" dirty="0"/>
              <a:t>. </a:t>
            </a:r>
            <a:r>
              <a:rPr lang="en-US" i="1" dirty="0"/>
              <a:t>Scientific American.</a:t>
            </a:r>
            <a:r>
              <a:rPr lang="en-US" dirty="0"/>
              <a:t> September 2009. Pp.34-41</a:t>
            </a:r>
          </a:p>
          <a:p>
            <a:endParaRPr lang="en-US" dirty="0"/>
          </a:p>
        </p:txBody>
      </p:sp>
    </p:spTree>
    <p:extLst>
      <p:ext uri="{BB962C8B-B14F-4D97-AF65-F5344CB8AC3E}">
        <p14:creationId xmlns:p14="http://schemas.microsoft.com/office/powerpoint/2010/main" val="470280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Pain</a:t>
            </a:r>
          </a:p>
        </p:txBody>
      </p:sp>
      <p:sp>
        <p:nvSpPr>
          <p:cNvPr id="3" name="Content Placeholder 2"/>
          <p:cNvSpPr>
            <a:spLocks noGrp="1"/>
          </p:cNvSpPr>
          <p:nvPr>
            <p:ph sz="quarter" idx="1"/>
          </p:nvPr>
        </p:nvSpPr>
        <p:spPr/>
        <p:txBody>
          <a:bodyPr>
            <a:normAutofit fontScale="92500"/>
          </a:bodyPr>
          <a:lstStyle/>
          <a:p>
            <a:r>
              <a:rPr lang="en-US" dirty="0"/>
              <a:t>Fields, H. The psychology of pain. Scientific American Mind. September/October 2009. Pp. 42-49</a:t>
            </a:r>
          </a:p>
          <a:p>
            <a:r>
              <a:rPr lang="en-US" dirty="0" smtClean="0"/>
              <a:t>“body’s </a:t>
            </a:r>
            <a:r>
              <a:rPr lang="en-US" dirty="0"/>
              <a:t>pain-control </a:t>
            </a:r>
            <a:r>
              <a:rPr lang="en-US" dirty="0" smtClean="0"/>
              <a:t>circuit . .  </a:t>
            </a:r>
            <a:r>
              <a:rPr lang="en-US" dirty="0"/>
              <a:t>stretches from the brain’s cerebral cortex in the frontal lobes through underlying brain structures, including the periaqueductal gray, to the spinal cord, where pain-sensitive nerve fibers connect to neurons that transmit pain signals from the rest of the </a:t>
            </a:r>
            <a:r>
              <a:rPr lang="en-US" dirty="0" smtClean="0"/>
              <a:t>body . . .cognitive </a:t>
            </a:r>
            <a:r>
              <a:rPr lang="en-US" dirty="0"/>
              <a:t>influences on pain operate through this modulatory </a:t>
            </a:r>
            <a:r>
              <a:rPr lang="en-US" dirty="0" smtClean="0"/>
              <a:t>pathway”</a:t>
            </a:r>
            <a:endParaRPr lang="en-US" dirty="0"/>
          </a:p>
        </p:txBody>
      </p:sp>
    </p:spTree>
    <p:extLst>
      <p:ext uri="{BB962C8B-B14F-4D97-AF65-F5344CB8AC3E}">
        <p14:creationId xmlns:p14="http://schemas.microsoft.com/office/powerpoint/2010/main" val="3832119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Pain</a:t>
            </a:r>
          </a:p>
        </p:txBody>
      </p:sp>
      <p:sp>
        <p:nvSpPr>
          <p:cNvPr id="3" name="Content Placeholder 2"/>
          <p:cNvSpPr>
            <a:spLocks noGrp="1"/>
          </p:cNvSpPr>
          <p:nvPr>
            <p:ph sz="quarter" idx="1"/>
          </p:nvPr>
        </p:nvSpPr>
        <p:spPr/>
        <p:txBody>
          <a:bodyPr>
            <a:normAutofit fontScale="40000" lnSpcReduction="20000"/>
          </a:bodyPr>
          <a:lstStyle/>
          <a:p>
            <a:r>
              <a:rPr lang="en-US" sz="5000" b="1" dirty="0"/>
              <a:t>10 OCTOBER 2003 VOL 302 SCIENCE </a:t>
            </a:r>
            <a:r>
              <a:rPr lang="en-US" sz="5000" b="1" dirty="0" smtClean="0">
                <a:hlinkClick r:id="rId2"/>
              </a:rPr>
              <a:t>www.sciencemag.org</a:t>
            </a:r>
            <a:endParaRPr lang="en-US" sz="5000" b="1" dirty="0" smtClean="0"/>
          </a:p>
          <a:p>
            <a:r>
              <a:rPr lang="en-US" sz="5000" b="1" dirty="0"/>
              <a:t>Does Rejection Hurt? An </a:t>
            </a:r>
            <a:r>
              <a:rPr lang="en-US" sz="5000" b="1" dirty="0" smtClean="0"/>
              <a:t>fMRI Study </a:t>
            </a:r>
            <a:r>
              <a:rPr lang="en-US" sz="5000" b="1" dirty="0"/>
              <a:t>of Social Exclusion</a:t>
            </a:r>
          </a:p>
          <a:p>
            <a:r>
              <a:rPr lang="de-DE" sz="4500" b="1" dirty="0" smtClean="0"/>
              <a:t>Eisenberger, Lieberman, </a:t>
            </a:r>
            <a:r>
              <a:rPr lang="en-US" sz="4500" b="1" dirty="0" smtClean="0"/>
              <a:t>Kipling, Williams</a:t>
            </a:r>
            <a:endParaRPr lang="en-US" sz="4500" b="1" dirty="0"/>
          </a:p>
          <a:p>
            <a:r>
              <a:rPr lang="en-US" sz="4500" b="1" dirty="0" smtClean="0"/>
              <a:t>“A </a:t>
            </a:r>
            <a:r>
              <a:rPr lang="en-US" sz="4500" b="1" dirty="0"/>
              <a:t>neuroimaging study examined the neural correlates of social exclusion and</a:t>
            </a:r>
          </a:p>
          <a:p>
            <a:r>
              <a:rPr lang="en-US" sz="4500" b="1" dirty="0"/>
              <a:t>tested the hypothesis that the brain bases of social pain are similar to those</a:t>
            </a:r>
          </a:p>
          <a:p>
            <a:r>
              <a:rPr lang="en-US" sz="4500" b="1" dirty="0"/>
              <a:t>of physical pain. Participants were scanned while playing a virtual </a:t>
            </a:r>
            <a:r>
              <a:rPr lang="en-US" sz="4500" b="1" dirty="0" err="1" smtClean="0"/>
              <a:t>balltossing</a:t>
            </a:r>
            <a:endParaRPr lang="en-US" sz="4500" b="1" dirty="0"/>
          </a:p>
          <a:p>
            <a:r>
              <a:rPr lang="en-US" sz="4500" b="1" dirty="0"/>
              <a:t>game in which they were ultimately excluded. Paralleling results</a:t>
            </a:r>
          </a:p>
          <a:p>
            <a:r>
              <a:rPr lang="en-US" sz="4500" b="1" dirty="0"/>
              <a:t>from physical pain studies, the anterior cingulate cortex (ACC) was more</a:t>
            </a:r>
          </a:p>
          <a:p>
            <a:r>
              <a:rPr lang="en-US" sz="4500" b="1" dirty="0"/>
              <a:t>active during exclusion than during inclusion and correlated positively with</a:t>
            </a:r>
          </a:p>
          <a:p>
            <a:r>
              <a:rPr lang="en-US" sz="4500" b="1" dirty="0"/>
              <a:t>self-reported distress. Right ventral prefrontal cortex (RVPFC) was active</a:t>
            </a:r>
          </a:p>
          <a:p>
            <a:r>
              <a:rPr lang="en-US" sz="4500" b="1" dirty="0"/>
              <a:t>during exclusion and correlated negatively with self-reported distress.</a:t>
            </a:r>
          </a:p>
          <a:p>
            <a:r>
              <a:rPr lang="en-US" sz="4500" b="1" dirty="0"/>
              <a:t>ACC changes mediated the RVPFC-distress correlation, suggesting that</a:t>
            </a:r>
          </a:p>
          <a:p>
            <a:r>
              <a:rPr lang="en-US" sz="4500" b="1" dirty="0"/>
              <a:t>RVPFC regulates the distress of social exclusion by disrupting ACC</a:t>
            </a:r>
          </a:p>
          <a:p>
            <a:r>
              <a:rPr lang="en-US" sz="4500" b="1" dirty="0"/>
              <a:t>activity</a:t>
            </a:r>
            <a:r>
              <a:rPr lang="en-US" sz="4500" b="1" dirty="0" smtClean="0"/>
              <a:t>.”</a:t>
            </a:r>
            <a:endParaRPr lang="en-US" sz="4500" b="1" dirty="0"/>
          </a:p>
        </p:txBody>
      </p:sp>
    </p:spTree>
    <p:extLst>
      <p:ext uri="{BB962C8B-B14F-4D97-AF65-F5344CB8AC3E}">
        <p14:creationId xmlns:p14="http://schemas.microsoft.com/office/powerpoint/2010/main" val="398814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Pain</a:t>
            </a:r>
          </a:p>
        </p:txBody>
      </p:sp>
      <p:sp>
        <p:nvSpPr>
          <p:cNvPr id="3" name="Content Placeholder 2"/>
          <p:cNvSpPr>
            <a:spLocks noGrp="1"/>
          </p:cNvSpPr>
          <p:nvPr>
            <p:ph sz="quarter" idx="1"/>
          </p:nvPr>
        </p:nvSpPr>
        <p:spPr/>
        <p:txBody>
          <a:bodyPr>
            <a:normAutofit/>
          </a:bodyPr>
          <a:lstStyle/>
          <a:p>
            <a:r>
              <a:rPr lang="en-US" dirty="0" smtClean="0"/>
              <a:t>Evidence of cortical involvement in the experience and amelioration of pain comes from successful clinical interventions that alter cortical activity</a:t>
            </a:r>
          </a:p>
          <a:p>
            <a:pPr lvl="1"/>
            <a:r>
              <a:rPr lang="en-US" dirty="0" smtClean="0"/>
              <a:t>fMRI studies </a:t>
            </a:r>
            <a:r>
              <a:rPr lang="en-US" dirty="0"/>
              <a:t>(</a:t>
            </a:r>
            <a:r>
              <a:rPr lang="en-US" dirty="0" err="1" smtClean="0"/>
              <a:t>deCharms</a:t>
            </a:r>
            <a:r>
              <a:rPr lang="en-US" dirty="0" smtClean="0"/>
              <a:t>, et al, 2005): anterior cingulate</a:t>
            </a:r>
            <a:endParaRPr lang="en-US" dirty="0"/>
          </a:p>
          <a:p>
            <a:pPr lvl="1"/>
            <a:r>
              <a:rPr lang="en-US" dirty="0" smtClean="0"/>
              <a:t>Direct cortical electrical stimulation of the motor cortex (Nguyen et al, 1999; </a:t>
            </a:r>
            <a:r>
              <a:rPr lang="en-US" dirty="0" err="1" smtClean="0"/>
              <a:t>Nuti</a:t>
            </a:r>
            <a:r>
              <a:rPr lang="en-US" dirty="0" smtClean="0"/>
              <a:t> et al, 2005)</a:t>
            </a:r>
          </a:p>
          <a:p>
            <a:pPr lvl="1"/>
            <a:r>
              <a:rPr lang="en-US" dirty="0" smtClean="0"/>
              <a:t>Repeated </a:t>
            </a:r>
            <a:r>
              <a:rPr lang="en-US" dirty="0" err="1" smtClean="0"/>
              <a:t>Transcranial</a:t>
            </a:r>
            <a:r>
              <a:rPr lang="en-US" dirty="0" smtClean="0"/>
              <a:t> Magnetic Stimulation (</a:t>
            </a:r>
            <a:r>
              <a:rPr lang="en-US" dirty="0" err="1" smtClean="0"/>
              <a:t>rTMS</a:t>
            </a:r>
            <a:r>
              <a:rPr lang="en-US" dirty="0" smtClean="0"/>
              <a:t>) (</a:t>
            </a:r>
            <a:r>
              <a:rPr lang="en-US" dirty="0" err="1" smtClean="0"/>
              <a:t>Lefaucher</a:t>
            </a:r>
            <a:r>
              <a:rPr lang="en-US" dirty="0" smtClean="0"/>
              <a:t> et al, 2001; </a:t>
            </a:r>
            <a:r>
              <a:rPr lang="en-US" dirty="0" err="1" smtClean="0"/>
              <a:t>Pleger</a:t>
            </a:r>
            <a:r>
              <a:rPr lang="en-US" dirty="0" smtClean="0"/>
              <a:t> et al, 2004)</a:t>
            </a:r>
          </a:p>
          <a:p>
            <a:pPr lvl="1"/>
            <a:r>
              <a:rPr lang="en-US" dirty="0" err="1" smtClean="0"/>
              <a:t>Transcranial</a:t>
            </a:r>
            <a:r>
              <a:rPr lang="en-US" dirty="0" smtClean="0"/>
              <a:t> Direct Current Stimulation (</a:t>
            </a:r>
            <a:r>
              <a:rPr lang="en-US" dirty="0" err="1" smtClean="0"/>
              <a:t>tDCS</a:t>
            </a:r>
            <a:r>
              <a:rPr lang="en-US" dirty="0" smtClean="0"/>
              <a:t>) (</a:t>
            </a:r>
            <a:r>
              <a:rPr lang="en-US" dirty="0" err="1" smtClean="0"/>
              <a:t>Antal</a:t>
            </a:r>
            <a:r>
              <a:rPr lang="en-US" dirty="0" smtClean="0"/>
              <a:t> et al, 2001; </a:t>
            </a:r>
            <a:r>
              <a:rPr lang="en-US" dirty="0" err="1" smtClean="0"/>
              <a:t>Nitsche</a:t>
            </a:r>
            <a:r>
              <a:rPr lang="en-US" dirty="0" smtClean="0"/>
              <a:t> &amp; Paulus, 2001)</a:t>
            </a:r>
          </a:p>
        </p:txBody>
      </p:sp>
    </p:spTree>
    <p:extLst>
      <p:ext uri="{BB962C8B-B14F-4D97-AF65-F5344CB8AC3E}">
        <p14:creationId xmlns:p14="http://schemas.microsoft.com/office/powerpoint/2010/main" val="1075635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Pain</a:t>
            </a:r>
          </a:p>
        </p:txBody>
      </p:sp>
      <p:sp>
        <p:nvSpPr>
          <p:cNvPr id="3" name="Content Placeholder 2"/>
          <p:cNvSpPr>
            <a:spLocks noGrp="1"/>
          </p:cNvSpPr>
          <p:nvPr>
            <p:ph sz="quarter" idx="1"/>
          </p:nvPr>
        </p:nvSpPr>
        <p:spPr>
          <a:xfrm>
            <a:off x="457200" y="1600200"/>
            <a:ext cx="8308848" cy="4876800"/>
          </a:xfrm>
        </p:spPr>
        <p:txBody>
          <a:bodyPr/>
          <a:lstStyle/>
          <a:p>
            <a:pPr lvl="1"/>
            <a:r>
              <a:rPr lang="en-US" sz="3200" dirty="0"/>
              <a:t>Hypnosis (Montgomery et al, 2000; Patterson &amp; Jensen, 2003; Jensen, Barber et al, 2008)</a:t>
            </a:r>
          </a:p>
          <a:p>
            <a:pPr lvl="2"/>
            <a:r>
              <a:rPr lang="en-US" sz="3200" dirty="0"/>
              <a:t>Associated with reductions in cortical activity: PET and fMRI (</a:t>
            </a:r>
            <a:r>
              <a:rPr lang="en-US" sz="3200" dirty="0" err="1"/>
              <a:t>Hofbauer</a:t>
            </a:r>
            <a:r>
              <a:rPr lang="en-US" sz="3200" dirty="0"/>
              <a:t> et al, 2001; </a:t>
            </a:r>
            <a:r>
              <a:rPr lang="en-US" sz="3200" dirty="0" err="1"/>
              <a:t>Rainville</a:t>
            </a:r>
            <a:r>
              <a:rPr lang="en-US" sz="3200" dirty="0"/>
              <a:t> et al, 1997)</a:t>
            </a:r>
          </a:p>
          <a:p>
            <a:pPr lvl="2"/>
            <a:r>
              <a:rPr lang="en-US" sz="3200" dirty="0"/>
              <a:t>Hypnotizable individuals show more theta and alpha activity before and during hypnosis (Crawford, 1990; Williams &amp; </a:t>
            </a:r>
            <a:r>
              <a:rPr lang="en-US" sz="3200" dirty="0" err="1"/>
              <a:t>Gruzelier</a:t>
            </a:r>
            <a:r>
              <a:rPr lang="en-US" sz="3200" dirty="0"/>
              <a:t>, 2001)</a:t>
            </a:r>
          </a:p>
          <a:p>
            <a:endParaRPr lang="en-US" dirty="0"/>
          </a:p>
        </p:txBody>
      </p:sp>
    </p:spTree>
    <p:extLst>
      <p:ext uri="{BB962C8B-B14F-4D97-AF65-F5344CB8AC3E}">
        <p14:creationId xmlns:p14="http://schemas.microsoft.com/office/powerpoint/2010/main" val="32798435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Pain</a:t>
            </a:r>
          </a:p>
        </p:txBody>
      </p:sp>
      <p:sp>
        <p:nvSpPr>
          <p:cNvPr id="3" name="Content Placeholder 2"/>
          <p:cNvSpPr>
            <a:spLocks noGrp="1"/>
          </p:cNvSpPr>
          <p:nvPr>
            <p:ph sz="quarter" idx="1"/>
          </p:nvPr>
        </p:nvSpPr>
        <p:spPr/>
        <p:txBody>
          <a:bodyPr/>
          <a:lstStyle/>
          <a:p>
            <a:r>
              <a:rPr lang="en-US" sz="3600" dirty="0" smtClean="0"/>
              <a:t>Studies identifying the dorsal anterior cingulate cortex (</a:t>
            </a:r>
            <a:r>
              <a:rPr lang="en-US" sz="3600" dirty="0" err="1" smtClean="0"/>
              <a:t>dACC</a:t>
            </a:r>
            <a:r>
              <a:rPr lang="en-US" sz="3600" dirty="0" smtClean="0"/>
              <a:t>)</a:t>
            </a:r>
          </a:p>
          <a:p>
            <a:pPr lvl="1"/>
            <a:r>
              <a:rPr lang="en-US" sz="2800" dirty="0" smtClean="0"/>
              <a:t>fMRI feedback (</a:t>
            </a:r>
            <a:r>
              <a:rPr lang="en-US" sz="2800" dirty="0" err="1" smtClean="0"/>
              <a:t>DeCharmes</a:t>
            </a:r>
            <a:r>
              <a:rPr lang="en-US" sz="2800" dirty="0" smtClean="0"/>
              <a:t> et al, 2005)</a:t>
            </a:r>
          </a:p>
          <a:p>
            <a:pPr lvl="1"/>
            <a:r>
              <a:rPr lang="en-US" sz="2800" dirty="0" smtClean="0"/>
              <a:t>Standardized Low Resolution Electromagnetic Tomography (</a:t>
            </a:r>
            <a:r>
              <a:rPr lang="en-US" sz="2800" dirty="0" err="1" smtClean="0"/>
              <a:t>sLORETA</a:t>
            </a:r>
            <a:r>
              <a:rPr lang="en-US" sz="2800" dirty="0" smtClean="0"/>
              <a:t>) (</a:t>
            </a:r>
            <a:r>
              <a:rPr lang="en-US" sz="2800" dirty="0" err="1" smtClean="0"/>
              <a:t>Ozier</a:t>
            </a:r>
            <a:r>
              <a:rPr lang="en-US" sz="2800" dirty="0" smtClean="0"/>
              <a:t> et al, 2008)</a:t>
            </a:r>
          </a:p>
          <a:p>
            <a:pPr lvl="1"/>
            <a:r>
              <a:rPr lang="en-US" sz="2800" dirty="0" smtClean="0"/>
              <a:t>Implications for training at FZ or nearby (F1, F2)</a:t>
            </a:r>
          </a:p>
        </p:txBody>
      </p:sp>
    </p:spTree>
    <p:extLst>
      <p:ext uri="{BB962C8B-B14F-4D97-AF65-F5344CB8AC3E}">
        <p14:creationId xmlns:p14="http://schemas.microsoft.com/office/powerpoint/2010/main" val="24367175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Pain</a:t>
            </a:r>
          </a:p>
        </p:txBody>
      </p:sp>
      <p:sp>
        <p:nvSpPr>
          <p:cNvPr id="3" name="Content Placeholder 2"/>
          <p:cNvSpPr>
            <a:spLocks noGrp="1"/>
          </p:cNvSpPr>
          <p:nvPr>
            <p:ph sz="quarter" idx="1"/>
          </p:nvPr>
        </p:nvSpPr>
        <p:spPr/>
        <p:txBody>
          <a:bodyPr/>
          <a:lstStyle/>
          <a:p>
            <a:pPr lvl="1"/>
            <a:r>
              <a:rPr lang="en-US" sz="4000" dirty="0" smtClean="0"/>
              <a:t>Problems with these methods</a:t>
            </a:r>
          </a:p>
          <a:p>
            <a:pPr lvl="2"/>
            <a:r>
              <a:rPr lang="en-US" sz="3200" dirty="0" smtClean="0"/>
              <a:t>Invasive (direct cortical stimulation)</a:t>
            </a:r>
          </a:p>
          <a:p>
            <a:pPr lvl="2"/>
            <a:r>
              <a:rPr lang="en-US" sz="3200" dirty="0" smtClean="0"/>
              <a:t>Requires expensive equipment (</a:t>
            </a:r>
            <a:r>
              <a:rPr lang="en-US" sz="3200" dirty="0" err="1" smtClean="0"/>
              <a:t>rTMS</a:t>
            </a:r>
            <a:r>
              <a:rPr lang="en-US" sz="3200" dirty="0" smtClean="0"/>
              <a:t>, fMRI)</a:t>
            </a:r>
          </a:p>
          <a:p>
            <a:pPr lvl="2"/>
            <a:r>
              <a:rPr lang="en-US" sz="3200" dirty="0" smtClean="0"/>
              <a:t>Can be uncomfortable (</a:t>
            </a:r>
            <a:r>
              <a:rPr lang="en-US" sz="3200" dirty="0" err="1" smtClean="0"/>
              <a:t>rTMS</a:t>
            </a:r>
            <a:r>
              <a:rPr lang="en-US" sz="3200" dirty="0" smtClean="0"/>
              <a:t>, fMRI)</a:t>
            </a:r>
          </a:p>
          <a:p>
            <a:pPr lvl="2"/>
            <a:r>
              <a:rPr lang="en-US" sz="3200" dirty="0" smtClean="0"/>
              <a:t>Difficulty with “blinding” (</a:t>
            </a:r>
            <a:r>
              <a:rPr lang="en-US" sz="3200" dirty="0" err="1" smtClean="0"/>
              <a:t>rTMS</a:t>
            </a:r>
            <a:r>
              <a:rPr lang="en-US" sz="3200" dirty="0" smtClean="0"/>
              <a:t>)</a:t>
            </a:r>
          </a:p>
          <a:p>
            <a:pPr lvl="2"/>
            <a:r>
              <a:rPr lang="en-US" sz="3200" dirty="0" smtClean="0"/>
              <a:t>Many individuals are not hypnotizable (hypnosis)</a:t>
            </a:r>
          </a:p>
          <a:p>
            <a:pPr lvl="2"/>
            <a:endParaRPr lang="en-US" dirty="0"/>
          </a:p>
        </p:txBody>
      </p:sp>
    </p:spTree>
    <p:extLst>
      <p:ext uri="{BB962C8B-B14F-4D97-AF65-F5344CB8AC3E}">
        <p14:creationId xmlns:p14="http://schemas.microsoft.com/office/powerpoint/2010/main" val="4261448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sz="quarter" idx="1"/>
          </p:nvPr>
        </p:nvSpPr>
        <p:spPr/>
        <p:txBody>
          <a:bodyPr>
            <a:normAutofit/>
          </a:bodyPr>
          <a:lstStyle/>
          <a:p>
            <a:r>
              <a:rPr lang="en-US" dirty="0" smtClean="0"/>
              <a:t>Cortical organization</a:t>
            </a:r>
          </a:p>
          <a:p>
            <a:r>
              <a:rPr lang="en-US" dirty="0"/>
              <a:t>T</a:t>
            </a:r>
            <a:r>
              <a:rPr lang="en-US" dirty="0" smtClean="0"/>
              <a:t>he </a:t>
            </a:r>
            <a:r>
              <a:rPr lang="en-US" dirty="0"/>
              <a:t>EEG, brain wave </a:t>
            </a:r>
            <a:r>
              <a:rPr lang="en-US" dirty="0" smtClean="0"/>
              <a:t>frequencies </a:t>
            </a:r>
            <a:endParaRPr lang="en-US" dirty="0"/>
          </a:p>
          <a:p>
            <a:r>
              <a:rPr lang="en-US" dirty="0" smtClean="0"/>
              <a:t>Chronic Pain: Cortical basis</a:t>
            </a:r>
          </a:p>
          <a:p>
            <a:r>
              <a:rPr lang="en-US" dirty="0" smtClean="0"/>
              <a:t>Neurofeedback </a:t>
            </a:r>
            <a:r>
              <a:rPr lang="en-US" dirty="0"/>
              <a:t>is biofeedback for the </a:t>
            </a:r>
            <a:r>
              <a:rPr lang="en-US" dirty="0" smtClean="0"/>
              <a:t>brain</a:t>
            </a:r>
          </a:p>
          <a:p>
            <a:r>
              <a:rPr lang="en-US" dirty="0" smtClean="0"/>
              <a:t>Neurofeedback history</a:t>
            </a:r>
          </a:p>
          <a:p>
            <a:r>
              <a:rPr lang="en-US" dirty="0" smtClean="0"/>
              <a:t>Neurofeedback and chronic pain: research</a:t>
            </a:r>
          </a:p>
          <a:p>
            <a:r>
              <a:rPr lang="en-US" dirty="0" smtClean="0"/>
              <a:t>Neurofeedback and chronic pain: case examples</a:t>
            </a:r>
          </a:p>
        </p:txBody>
      </p:sp>
    </p:spTree>
    <p:extLst>
      <p:ext uri="{BB962C8B-B14F-4D97-AF65-F5344CB8AC3E}">
        <p14:creationId xmlns:p14="http://schemas.microsoft.com/office/powerpoint/2010/main" val="40660872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Relationship between electroencephalographic activity and the experience of pain</a:t>
            </a:r>
          </a:p>
          <a:p>
            <a:pPr lvl="1"/>
            <a:r>
              <a:rPr lang="en-US" dirty="0" smtClean="0"/>
              <a:t>With more intense pain stimulation, all EEG frequencies increase in power, but beta activity increases more</a:t>
            </a:r>
          </a:p>
          <a:p>
            <a:pPr lvl="1"/>
            <a:r>
              <a:rPr lang="en-US" dirty="0" smtClean="0"/>
              <a:t>Alpha activity decreases</a:t>
            </a:r>
          </a:p>
          <a:p>
            <a:pPr lvl="1"/>
            <a:r>
              <a:rPr lang="en-US" dirty="0" smtClean="0"/>
              <a:t>Acute pain relief associated with decreases in beta and increases in alpha activity</a:t>
            </a:r>
          </a:p>
          <a:p>
            <a:pPr lvl="1"/>
            <a:r>
              <a:rPr lang="en-US" dirty="0" err="1" smtClean="0"/>
              <a:t>Bromm</a:t>
            </a:r>
            <a:r>
              <a:rPr lang="en-US" dirty="0" smtClean="0"/>
              <a:t> et al (1986), </a:t>
            </a:r>
            <a:r>
              <a:rPr lang="en-US" dirty="0" err="1" smtClean="0"/>
              <a:t>Bromm</a:t>
            </a:r>
            <a:r>
              <a:rPr lang="en-US" dirty="0" smtClean="0"/>
              <a:t>, Meier &amp; </a:t>
            </a:r>
            <a:r>
              <a:rPr lang="en-US" dirty="0" err="1" smtClean="0"/>
              <a:t>Scharein</a:t>
            </a:r>
            <a:r>
              <a:rPr lang="en-US" dirty="0" smtClean="0"/>
              <a:t> (1986), Chang et al (2001), Chen et al (1983),  Huber et al (2006), </a:t>
            </a:r>
            <a:r>
              <a:rPr lang="en-US" dirty="0" err="1" smtClean="0"/>
              <a:t>Bromm</a:t>
            </a:r>
            <a:r>
              <a:rPr lang="en-US" dirty="0" smtClean="0"/>
              <a:t> &amp; Lorenz (1998), Chen (1993, 2001), </a:t>
            </a:r>
            <a:r>
              <a:rPr lang="en-US" dirty="0" err="1" smtClean="0"/>
              <a:t>Kakigi</a:t>
            </a:r>
            <a:r>
              <a:rPr lang="en-US" dirty="0" smtClean="0"/>
              <a:t> et al (2005), Pelletier &amp; </a:t>
            </a:r>
            <a:r>
              <a:rPr lang="en-US" dirty="0" err="1" smtClean="0"/>
              <a:t>Peper</a:t>
            </a:r>
            <a:r>
              <a:rPr lang="en-US" dirty="0" smtClean="0"/>
              <a:t> (1997)</a:t>
            </a:r>
          </a:p>
          <a:p>
            <a:endParaRPr lang="en-US" dirty="0"/>
          </a:p>
        </p:txBody>
      </p:sp>
    </p:spTree>
    <p:extLst>
      <p:ext uri="{BB962C8B-B14F-4D97-AF65-F5344CB8AC3E}">
        <p14:creationId xmlns:p14="http://schemas.microsoft.com/office/powerpoint/2010/main" val="29542164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a:t>
            </a:r>
            <a:endParaRPr lang="en-US" dirty="0"/>
          </a:p>
        </p:txBody>
      </p:sp>
      <p:sp>
        <p:nvSpPr>
          <p:cNvPr id="3" name="Content Placeholder 2"/>
          <p:cNvSpPr>
            <a:spLocks noGrp="1"/>
          </p:cNvSpPr>
          <p:nvPr>
            <p:ph sz="quarter" idx="1"/>
          </p:nvPr>
        </p:nvSpPr>
        <p:spPr/>
        <p:txBody>
          <a:bodyPr/>
          <a:lstStyle/>
          <a:p>
            <a:r>
              <a:rPr lang="en-US" dirty="0" smtClean="0"/>
              <a:t>Subjective experience of pain associated with lower amplitudes of alpha and higher amplitudes of beta activity</a:t>
            </a:r>
          </a:p>
          <a:p>
            <a:pPr marL="0" indent="0">
              <a:buNone/>
            </a:pPr>
            <a:endParaRPr lang="en-US" dirty="0"/>
          </a:p>
        </p:txBody>
      </p:sp>
    </p:spTree>
    <p:extLst>
      <p:ext uri="{BB962C8B-B14F-4D97-AF65-F5344CB8AC3E}">
        <p14:creationId xmlns:p14="http://schemas.microsoft.com/office/powerpoint/2010/main" val="18403588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Pain</a:t>
            </a:r>
          </a:p>
        </p:txBody>
      </p:sp>
      <p:sp>
        <p:nvSpPr>
          <p:cNvPr id="3" name="Content Placeholder 2"/>
          <p:cNvSpPr>
            <a:spLocks noGrp="1"/>
          </p:cNvSpPr>
          <p:nvPr>
            <p:ph sz="quarter" idx="1"/>
          </p:nvPr>
        </p:nvSpPr>
        <p:spPr/>
        <p:txBody>
          <a:bodyPr/>
          <a:lstStyle/>
          <a:p>
            <a:r>
              <a:rPr lang="en-US" dirty="0"/>
              <a:t>Chronic pain associated with neurological disorders (e.g. spinal cord injury) show </a:t>
            </a:r>
            <a:r>
              <a:rPr lang="en-US" dirty="0" smtClean="0"/>
              <a:t>higher amplitude of theta activity </a:t>
            </a:r>
            <a:r>
              <a:rPr lang="en-US" i="1" dirty="0" smtClean="0"/>
              <a:t>in addition to </a:t>
            </a:r>
            <a:r>
              <a:rPr lang="en-US" dirty="0" smtClean="0"/>
              <a:t>higher </a:t>
            </a:r>
            <a:r>
              <a:rPr lang="en-US" dirty="0"/>
              <a:t>amplitudes of </a:t>
            </a:r>
            <a:r>
              <a:rPr lang="en-US" dirty="0" smtClean="0"/>
              <a:t>beta and </a:t>
            </a:r>
            <a:r>
              <a:rPr lang="en-US" dirty="0"/>
              <a:t>lower amplitudes of </a:t>
            </a:r>
            <a:r>
              <a:rPr lang="en-US" dirty="0" smtClean="0"/>
              <a:t>alpha</a:t>
            </a:r>
          </a:p>
          <a:p>
            <a:pPr lvl="1"/>
            <a:r>
              <a:rPr lang="en-US" dirty="0" smtClean="0"/>
              <a:t>Pain meds: the same pattern, but less severe</a:t>
            </a:r>
          </a:p>
          <a:p>
            <a:pPr lvl="1"/>
            <a:r>
              <a:rPr lang="en-US" dirty="0" smtClean="0"/>
              <a:t>Candidates for CLT (central lateral </a:t>
            </a:r>
            <a:r>
              <a:rPr lang="en-US" dirty="0" err="1" smtClean="0"/>
              <a:t>thalamotomy</a:t>
            </a:r>
            <a:r>
              <a:rPr lang="en-US" dirty="0" smtClean="0"/>
              <a:t>)</a:t>
            </a:r>
          </a:p>
          <a:p>
            <a:r>
              <a:rPr lang="en-US" dirty="0" smtClean="0"/>
              <a:t>Following surgery</a:t>
            </a:r>
          </a:p>
          <a:p>
            <a:pPr lvl="1"/>
            <a:r>
              <a:rPr lang="en-US" dirty="0" smtClean="0"/>
              <a:t>Reduction in pain</a:t>
            </a:r>
          </a:p>
          <a:p>
            <a:pPr lvl="1"/>
            <a:r>
              <a:rPr lang="en-US" dirty="0" smtClean="0"/>
              <a:t>Normalization of EEG patterns</a:t>
            </a:r>
          </a:p>
          <a:p>
            <a:endParaRPr lang="en-US" dirty="0"/>
          </a:p>
          <a:p>
            <a:endParaRPr lang="en-US" dirty="0"/>
          </a:p>
        </p:txBody>
      </p:sp>
    </p:spTree>
    <p:extLst>
      <p:ext uri="{BB962C8B-B14F-4D97-AF65-F5344CB8AC3E}">
        <p14:creationId xmlns:p14="http://schemas.microsoft.com/office/powerpoint/2010/main" val="40257966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Pain</a:t>
            </a:r>
          </a:p>
        </p:txBody>
      </p:sp>
      <p:sp>
        <p:nvSpPr>
          <p:cNvPr id="3" name="Content Placeholder 2"/>
          <p:cNvSpPr>
            <a:spLocks noGrp="1"/>
          </p:cNvSpPr>
          <p:nvPr>
            <p:ph sz="quarter" idx="1"/>
          </p:nvPr>
        </p:nvSpPr>
        <p:spPr/>
        <p:txBody>
          <a:bodyPr/>
          <a:lstStyle/>
          <a:p>
            <a:r>
              <a:rPr lang="en-US" dirty="0" err="1" smtClean="0"/>
              <a:t>Sarnthein</a:t>
            </a:r>
            <a:r>
              <a:rPr lang="en-US" dirty="0" smtClean="0"/>
              <a:t> et al (2006), Stern, </a:t>
            </a:r>
            <a:r>
              <a:rPr lang="en-US" dirty="0" err="1" smtClean="0"/>
              <a:t>Aufenberg</a:t>
            </a:r>
            <a:r>
              <a:rPr lang="en-US" dirty="0" smtClean="0"/>
              <a:t> et al (2006), Stern, </a:t>
            </a:r>
            <a:r>
              <a:rPr lang="en-US" dirty="0" err="1" smtClean="0"/>
              <a:t>Jeanmonod</a:t>
            </a:r>
            <a:r>
              <a:rPr lang="en-US" dirty="0" smtClean="0"/>
              <a:t> &amp; </a:t>
            </a:r>
            <a:r>
              <a:rPr lang="en-US" dirty="0" err="1" smtClean="0"/>
              <a:t>Sarnthein</a:t>
            </a:r>
            <a:r>
              <a:rPr lang="en-US" dirty="0" smtClean="0"/>
              <a:t> (2006), </a:t>
            </a:r>
            <a:r>
              <a:rPr lang="en-US" dirty="0" err="1" smtClean="0"/>
              <a:t>Boord</a:t>
            </a:r>
            <a:r>
              <a:rPr lang="en-US" dirty="0" smtClean="0"/>
              <a:t> et al (2008)</a:t>
            </a:r>
            <a:endParaRPr lang="en-US" dirty="0"/>
          </a:p>
        </p:txBody>
      </p:sp>
    </p:spTree>
    <p:extLst>
      <p:ext uri="{BB962C8B-B14F-4D97-AF65-F5344CB8AC3E}">
        <p14:creationId xmlns:p14="http://schemas.microsoft.com/office/powerpoint/2010/main" val="2807240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Pain</a:t>
            </a:r>
          </a:p>
        </p:txBody>
      </p:sp>
      <p:sp>
        <p:nvSpPr>
          <p:cNvPr id="3" name="Content Placeholder 2"/>
          <p:cNvSpPr>
            <a:spLocks noGrp="1"/>
          </p:cNvSpPr>
          <p:nvPr>
            <p:ph sz="quarter" idx="1"/>
          </p:nvPr>
        </p:nvSpPr>
        <p:spPr/>
        <p:txBody>
          <a:bodyPr/>
          <a:lstStyle/>
          <a:p>
            <a:r>
              <a:rPr lang="en-US" dirty="0" smtClean="0"/>
              <a:t>Evidence shows that the experience of pain is linked to EEG activity</a:t>
            </a:r>
          </a:p>
          <a:p>
            <a:r>
              <a:rPr lang="en-US" dirty="0" smtClean="0"/>
              <a:t>Teaching patients to alter EEG activity to reflect activity that has been shown to be associated with reduced pain may be promising</a:t>
            </a:r>
            <a:endParaRPr lang="en-US" dirty="0"/>
          </a:p>
        </p:txBody>
      </p:sp>
    </p:spTree>
    <p:extLst>
      <p:ext uri="{BB962C8B-B14F-4D97-AF65-F5344CB8AC3E}">
        <p14:creationId xmlns:p14="http://schemas.microsoft.com/office/powerpoint/2010/main" val="39197472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Neurofeedback History</a:t>
            </a:r>
            <a:endParaRPr lang="en-US" dirty="0"/>
          </a:p>
        </p:txBody>
      </p:sp>
    </p:spTree>
    <p:extLst>
      <p:ext uri="{BB962C8B-B14F-4D97-AF65-F5344CB8AC3E}">
        <p14:creationId xmlns:p14="http://schemas.microsoft.com/office/powerpoint/2010/main" val="11467768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Neurofeedback History</a:t>
            </a:r>
            <a:endParaRPr lang="en-US" dirty="0"/>
          </a:p>
        </p:txBody>
      </p:sp>
      <p:sp>
        <p:nvSpPr>
          <p:cNvPr id="5" name="Content Placeholder 4"/>
          <p:cNvSpPr>
            <a:spLocks noGrp="1"/>
          </p:cNvSpPr>
          <p:nvPr>
            <p:ph sz="quarter" idx="1"/>
          </p:nvPr>
        </p:nvSpPr>
        <p:spPr/>
        <p:txBody>
          <a:bodyPr>
            <a:normAutofit fontScale="92500" lnSpcReduction="20000"/>
          </a:bodyPr>
          <a:lstStyle/>
          <a:p>
            <a:r>
              <a:rPr lang="en-US" dirty="0" smtClean="0"/>
              <a:t>Classical conditioning of the human EEG: 1940’s</a:t>
            </a:r>
          </a:p>
          <a:p>
            <a:pPr lvl="1"/>
            <a:r>
              <a:rPr lang="en-US" dirty="0" smtClean="0"/>
              <a:t>Jasper &amp; </a:t>
            </a:r>
            <a:r>
              <a:rPr lang="en-US" dirty="0" err="1" smtClean="0"/>
              <a:t>Shagass</a:t>
            </a:r>
            <a:r>
              <a:rPr lang="en-US" dirty="0" smtClean="0"/>
              <a:t>, 1941a</a:t>
            </a:r>
          </a:p>
          <a:p>
            <a:pPr lvl="1"/>
            <a:r>
              <a:rPr lang="en-US" dirty="0" smtClean="0"/>
              <a:t>Jasper &amp; </a:t>
            </a:r>
            <a:r>
              <a:rPr lang="en-US" dirty="0" err="1" smtClean="0"/>
              <a:t>Shagass</a:t>
            </a:r>
            <a:r>
              <a:rPr lang="en-US" dirty="0" smtClean="0"/>
              <a:t>, 1941b</a:t>
            </a:r>
          </a:p>
          <a:p>
            <a:pPr lvl="1"/>
            <a:r>
              <a:rPr lang="en-US" dirty="0" smtClean="0"/>
              <a:t>Knott &amp; Henry, 1941</a:t>
            </a:r>
          </a:p>
          <a:p>
            <a:r>
              <a:rPr lang="en-US" dirty="0" smtClean="0"/>
              <a:t>Voluntary control over alpha blocking with </a:t>
            </a:r>
            <a:r>
              <a:rPr lang="en-US" dirty="0" err="1" smtClean="0"/>
              <a:t>subvocal</a:t>
            </a:r>
            <a:r>
              <a:rPr lang="en-US" dirty="0" smtClean="0"/>
              <a:t> verbal commands paired with visual cues (lights on/lights off)</a:t>
            </a:r>
          </a:p>
          <a:p>
            <a:r>
              <a:rPr lang="en-US" dirty="0" smtClean="0"/>
              <a:t>Classical conditioning, 1960’s</a:t>
            </a:r>
          </a:p>
          <a:p>
            <a:pPr lvl="1"/>
            <a:r>
              <a:rPr lang="en-US" dirty="0" err="1" smtClean="0"/>
              <a:t>Wyrwicka</a:t>
            </a:r>
            <a:r>
              <a:rPr lang="en-US" dirty="0" smtClean="0"/>
              <a:t>, </a:t>
            </a:r>
            <a:r>
              <a:rPr lang="en-US" dirty="0" err="1" smtClean="0"/>
              <a:t>Sterman</a:t>
            </a:r>
            <a:r>
              <a:rPr lang="en-US" dirty="0" smtClean="0"/>
              <a:t> &amp; Clemente, 1962</a:t>
            </a:r>
          </a:p>
          <a:p>
            <a:pPr lvl="1"/>
            <a:r>
              <a:rPr lang="en-US" dirty="0" smtClean="0"/>
              <a:t>Pairing neutral stimulus with electrical stimulation of basal forebrain resulted in this auditory stimulus inducing sleep preparatory behavior</a:t>
            </a:r>
          </a:p>
        </p:txBody>
      </p:sp>
    </p:spTree>
    <p:extLst>
      <p:ext uri="{BB962C8B-B14F-4D97-AF65-F5344CB8AC3E}">
        <p14:creationId xmlns:p14="http://schemas.microsoft.com/office/powerpoint/2010/main" val="40026363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Neurofeedback History</a:t>
            </a:r>
            <a:endParaRPr lang="en-US" dirty="0"/>
          </a:p>
        </p:txBody>
      </p:sp>
      <p:sp>
        <p:nvSpPr>
          <p:cNvPr id="5" name="Content Placeholder 4"/>
          <p:cNvSpPr>
            <a:spLocks noGrp="1"/>
          </p:cNvSpPr>
          <p:nvPr>
            <p:ph sz="quarter" idx="1"/>
          </p:nvPr>
        </p:nvSpPr>
        <p:spPr/>
        <p:txBody>
          <a:bodyPr>
            <a:normAutofit fontScale="92500"/>
          </a:bodyPr>
          <a:lstStyle/>
          <a:p>
            <a:r>
              <a:rPr lang="en-US" dirty="0" smtClean="0"/>
              <a:t>M. Barry </a:t>
            </a:r>
            <a:r>
              <a:rPr lang="en-US" dirty="0" err="1" smtClean="0"/>
              <a:t>Sterman</a:t>
            </a:r>
            <a:r>
              <a:rPr lang="en-US" dirty="0" smtClean="0"/>
              <a:t>, Ph.D.</a:t>
            </a:r>
          </a:p>
          <a:p>
            <a:pPr lvl="1"/>
            <a:r>
              <a:rPr lang="en-US" dirty="0" smtClean="0"/>
              <a:t>Professor UCLA, Departments of Neurobiology and Psychiatry</a:t>
            </a:r>
          </a:p>
          <a:p>
            <a:pPr lvl="1"/>
            <a:r>
              <a:rPr lang="en-US" dirty="0" smtClean="0"/>
              <a:t>Sleep research with cats</a:t>
            </a:r>
          </a:p>
          <a:p>
            <a:pPr lvl="1"/>
            <a:r>
              <a:rPr lang="en-US" dirty="0" err="1"/>
              <a:t>Operantly</a:t>
            </a:r>
            <a:r>
              <a:rPr lang="en-US" dirty="0"/>
              <a:t> conditioned cats to increase 12-15 Hz activity </a:t>
            </a:r>
            <a:r>
              <a:rPr lang="en-US" dirty="0" smtClean="0"/>
              <a:t>over the sensorimotor cortex (1967</a:t>
            </a:r>
            <a:r>
              <a:rPr lang="en-US" dirty="0"/>
              <a:t>, 1968)</a:t>
            </a:r>
          </a:p>
          <a:p>
            <a:pPr lvl="1"/>
            <a:endParaRPr lang="en-US" dirty="0" smtClean="0"/>
          </a:p>
          <a:p>
            <a:pPr lvl="1"/>
            <a:endParaRPr lang="en-US" dirty="0"/>
          </a:p>
        </p:txBody>
      </p:sp>
      <p:pic>
        <p:nvPicPr>
          <p:cNvPr id="3074"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495800" y="2362200"/>
            <a:ext cx="4235450" cy="337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2956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Neurofeedback History</a:t>
            </a:r>
          </a:p>
        </p:txBody>
      </p:sp>
      <p:sp>
        <p:nvSpPr>
          <p:cNvPr id="3" name="Content Placehold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sz="3600" dirty="0"/>
              <a:t>Suppression of motor excitability with reductions in muscle tone, reflex amplitudes and cellular discharge in motor pathways that were associated with the learned EEG response</a:t>
            </a:r>
          </a:p>
          <a:p>
            <a:endParaRPr lang="en-US" dirty="0"/>
          </a:p>
        </p:txBody>
      </p:sp>
    </p:spTree>
    <p:extLst>
      <p:ext uri="{BB962C8B-B14F-4D97-AF65-F5344CB8AC3E}">
        <p14:creationId xmlns:p14="http://schemas.microsoft.com/office/powerpoint/2010/main" val="28973706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Neurofeedback History</a:t>
            </a:r>
            <a:endParaRPr lang="en-US" dirty="0"/>
          </a:p>
        </p:txBody>
      </p:sp>
      <p:sp>
        <p:nvSpPr>
          <p:cNvPr id="3" name="Content Placeholder 2"/>
          <p:cNvSpPr>
            <a:spLocks noGrp="1"/>
          </p:cNvSpPr>
          <p:nvPr>
            <p:ph sz="quarter" idx="1"/>
          </p:nvPr>
        </p:nvSpPr>
        <p:spPr/>
        <p:txBody>
          <a:bodyPr/>
          <a:lstStyle/>
          <a:p>
            <a:r>
              <a:rPr lang="en-US" dirty="0" smtClean="0"/>
              <a:t>M. Barry </a:t>
            </a:r>
            <a:r>
              <a:rPr lang="en-US" dirty="0" err="1" smtClean="0"/>
              <a:t>Sterman</a:t>
            </a:r>
            <a:r>
              <a:rPr lang="en-US" dirty="0" smtClean="0"/>
              <a:t>, Ph.D.</a:t>
            </a:r>
          </a:p>
          <a:p>
            <a:pPr lvl="1"/>
            <a:r>
              <a:rPr lang="en-US" dirty="0" smtClean="0"/>
              <a:t>Showed that operant conditioning of brainwaves could occur</a:t>
            </a:r>
          </a:p>
          <a:p>
            <a:pPr lvl="1"/>
            <a:r>
              <a:rPr lang="en-US" dirty="0" smtClean="0"/>
              <a:t>Showed specific effect of increasing one particular frequency</a:t>
            </a:r>
            <a:endParaRPr lang="en-US" dirty="0"/>
          </a:p>
        </p:txBody>
      </p:sp>
    </p:spTree>
    <p:extLst>
      <p:ext uri="{BB962C8B-B14F-4D97-AF65-F5344CB8AC3E}">
        <p14:creationId xmlns:p14="http://schemas.microsoft.com/office/powerpoint/2010/main" val="167581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a:xfrm>
            <a:off x="612648" y="1600200"/>
            <a:ext cx="8531352" cy="5257800"/>
          </a:xfrm>
        </p:spPr>
        <p:txBody>
          <a:bodyPr>
            <a:normAutofit fontScale="92500"/>
          </a:bodyPr>
          <a:lstStyle/>
          <a:p>
            <a:r>
              <a:rPr lang="en-US" dirty="0" smtClean="0"/>
              <a:t>National Institute of Neurological Disorders and Stroke of the National Institutes of Health </a:t>
            </a:r>
          </a:p>
          <a:p>
            <a:pPr lvl="1"/>
            <a:r>
              <a:rPr lang="en-US" dirty="0" smtClean="0"/>
              <a:t>“What is </a:t>
            </a:r>
            <a:r>
              <a:rPr lang="en-US" dirty="0"/>
              <a:t>C</a:t>
            </a:r>
            <a:r>
              <a:rPr lang="en-US" dirty="0" smtClean="0"/>
              <a:t>hronic Pain?</a:t>
            </a:r>
          </a:p>
          <a:p>
            <a:pPr lvl="1"/>
            <a:r>
              <a:rPr lang="en-US" dirty="0" smtClean="0"/>
              <a:t>While acute pain is a normal sensation triggered in the nervous system to alert you to possible injury and the need to take care of yourself, chronic pain is different.  Chronic pain persists.  Pain signals keep firing in the nervous system for weeks, months, even years. </a:t>
            </a:r>
            <a:r>
              <a:rPr lang="en-US" dirty="0"/>
              <a:t> </a:t>
            </a:r>
            <a:r>
              <a:rPr lang="en-US" dirty="0" smtClean="0"/>
              <a:t>There may have been an initial mishap – sprained back, serious infection, or there may be an ongoing cause of pain – arthritis, cancer, ear infection, but some people suffer chronic pain in the absence of any past injury or evidence of body damage. . . “</a:t>
            </a:r>
          </a:p>
          <a:p>
            <a:pPr lvl="1"/>
            <a:r>
              <a:rPr lang="en-US" dirty="0" smtClean="0"/>
              <a:t>www.ninds.nih.gov/disorders/chronic_pain.htm</a:t>
            </a:r>
            <a:endParaRPr lang="en-US" dirty="0"/>
          </a:p>
        </p:txBody>
      </p:sp>
    </p:spTree>
    <p:extLst>
      <p:ext uri="{BB962C8B-B14F-4D97-AF65-F5344CB8AC3E}">
        <p14:creationId xmlns:p14="http://schemas.microsoft.com/office/powerpoint/2010/main" val="30416537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Neurofeedback History</a:t>
            </a:r>
          </a:p>
        </p:txBody>
      </p:sp>
      <p:sp>
        <p:nvSpPr>
          <p:cNvPr id="6" name="Content Placeholder 5"/>
          <p:cNvSpPr>
            <a:spLocks noGrp="1"/>
          </p:cNvSpPr>
          <p:nvPr>
            <p:ph sz="quarter" idx="1"/>
          </p:nvPr>
        </p:nvSpPr>
        <p:spPr/>
        <p:txBody>
          <a:bodyPr/>
          <a:lstStyle/>
          <a:p>
            <a:r>
              <a:rPr lang="en-US" dirty="0"/>
              <a:t>M. Barry </a:t>
            </a:r>
            <a:r>
              <a:rPr lang="en-US" dirty="0" err="1"/>
              <a:t>Sterman</a:t>
            </a:r>
            <a:r>
              <a:rPr lang="en-US" dirty="0"/>
              <a:t>, Ph.D.</a:t>
            </a:r>
          </a:p>
          <a:p>
            <a:pPr lvl="1"/>
            <a:r>
              <a:rPr lang="en-US" dirty="0"/>
              <a:t>NASA research</a:t>
            </a:r>
          </a:p>
          <a:p>
            <a:pPr lvl="1"/>
            <a:r>
              <a:rPr lang="en-US" dirty="0"/>
              <a:t>Exposure to component of rocket fuel</a:t>
            </a:r>
          </a:p>
          <a:p>
            <a:pPr lvl="1"/>
            <a:r>
              <a:rPr lang="en-US" dirty="0" err="1"/>
              <a:t>Monomethyl</a:t>
            </a:r>
            <a:r>
              <a:rPr lang="en-US" dirty="0"/>
              <a:t> Hydrazine</a:t>
            </a:r>
          </a:p>
          <a:p>
            <a:pPr lvl="1"/>
            <a:r>
              <a:rPr lang="en-US" dirty="0"/>
              <a:t>SMR trained cats more seizure </a:t>
            </a:r>
            <a:r>
              <a:rPr lang="en-US" dirty="0" smtClean="0"/>
              <a:t>resistant</a:t>
            </a:r>
          </a:p>
          <a:p>
            <a:pPr lvl="2"/>
            <a:r>
              <a:rPr lang="en-US" dirty="0" smtClean="0"/>
              <a:t>Average latency of convulsions was 3x greater in previously trained cats than in untrained cats</a:t>
            </a:r>
          </a:p>
          <a:p>
            <a:pPr lvl="2"/>
            <a:r>
              <a:rPr lang="en-US" dirty="0" smtClean="0"/>
              <a:t>25% of trained cats were completely seizure free</a:t>
            </a:r>
          </a:p>
          <a:p>
            <a:pPr lvl="2"/>
            <a:r>
              <a:rPr lang="en-US" dirty="0" smtClean="0"/>
              <a:t>75% of trained cats had 2x the latency of convulsions as controls</a:t>
            </a:r>
          </a:p>
        </p:txBody>
      </p:sp>
    </p:spTree>
    <p:extLst>
      <p:ext uri="{BB962C8B-B14F-4D97-AF65-F5344CB8AC3E}">
        <p14:creationId xmlns:p14="http://schemas.microsoft.com/office/powerpoint/2010/main" val="21017861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Neurofeedback History</a:t>
            </a:r>
            <a:endParaRPr lang="en-US" dirty="0"/>
          </a:p>
        </p:txBody>
      </p:sp>
      <p:sp>
        <p:nvSpPr>
          <p:cNvPr id="3" name="Content Placeholder 2"/>
          <p:cNvSpPr>
            <a:spLocks noGrp="1"/>
          </p:cNvSpPr>
          <p:nvPr>
            <p:ph sz="quarter" idx="1"/>
          </p:nvPr>
        </p:nvSpPr>
        <p:spPr/>
        <p:txBody>
          <a:bodyPr/>
          <a:lstStyle/>
          <a:p>
            <a:r>
              <a:rPr lang="en-US" dirty="0" smtClean="0"/>
              <a:t>M</a:t>
            </a:r>
            <a:r>
              <a:rPr lang="en-US" dirty="0"/>
              <a:t>. Barry </a:t>
            </a:r>
            <a:r>
              <a:rPr lang="en-US" dirty="0" err="1"/>
              <a:t>Sterman</a:t>
            </a:r>
            <a:r>
              <a:rPr lang="en-US" dirty="0"/>
              <a:t>, PhD. </a:t>
            </a:r>
          </a:p>
          <a:p>
            <a:pPr lvl="1"/>
            <a:r>
              <a:rPr lang="en-US" dirty="0" smtClean="0"/>
              <a:t>1972</a:t>
            </a:r>
            <a:r>
              <a:rPr lang="en-US" dirty="0"/>
              <a:t>, 1974 conditioned EEG activity in </a:t>
            </a:r>
            <a:r>
              <a:rPr lang="en-US" dirty="0" smtClean="0"/>
              <a:t>humans</a:t>
            </a:r>
          </a:p>
          <a:p>
            <a:pPr lvl="1"/>
            <a:r>
              <a:rPr lang="en-US" dirty="0" smtClean="0"/>
              <a:t>Meta analysis of published studies in epilepsy</a:t>
            </a:r>
          </a:p>
          <a:p>
            <a:pPr lvl="2"/>
            <a:r>
              <a:rPr lang="en-US" dirty="0" smtClean="0"/>
              <a:t>82% significant (&gt;30%) reduction in seizures</a:t>
            </a:r>
          </a:p>
          <a:p>
            <a:pPr lvl="2"/>
            <a:r>
              <a:rPr lang="en-US" dirty="0" smtClean="0"/>
              <a:t>50% average reduction in seizures and seizure severity</a:t>
            </a:r>
          </a:p>
          <a:p>
            <a:pPr lvl="2"/>
            <a:r>
              <a:rPr lang="en-US" dirty="0" smtClean="0"/>
              <a:t>5% had complete control for up to one year</a:t>
            </a:r>
            <a:endParaRPr lang="en-US" dirty="0"/>
          </a:p>
          <a:p>
            <a:endParaRPr lang="en-US" dirty="0"/>
          </a:p>
        </p:txBody>
      </p:sp>
    </p:spTree>
    <p:extLst>
      <p:ext uri="{BB962C8B-B14F-4D97-AF65-F5344CB8AC3E}">
        <p14:creationId xmlns:p14="http://schemas.microsoft.com/office/powerpoint/2010/main" val="13383670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Neurofeedback History</a:t>
            </a:r>
          </a:p>
        </p:txBody>
      </p:sp>
      <p:sp>
        <p:nvSpPr>
          <p:cNvPr id="3" name="Content Placeholder 2"/>
          <p:cNvSpPr>
            <a:spLocks noGrp="1"/>
          </p:cNvSpPr>
          <p:nvPr>
            <p:ph sz="quarter" idx="1"/>
          </p:nvPr>
        </p:nvSpPr>
        <p:spPr/>
        <p:txBody>
          <a:bodyPr/>
          <a:lstStyle/>
          <a:p>
            <a:r>
              <a:rPr lang="en-US" dirty="0" smtClean="0"/>
              <a:t>Joe </a:t>
            </a:r>
            <a:r>
              <a:rPr lang="en-US" dirty="0" err="1" smtClean="0"/>
              <a:t>Kamiya’s</a:t>
            </a:r>
            <a:r>
              <a:rPr lang="en-US" dirty="0" smtClean="0"/>
              <a:t> research on alpha (1968)</a:t>
            </a:r>
          </a:p>
          <a:p>
            <a:pPr lvl="1"/>
            <a:r>
              <a:rPr lang="en-US" dirty="0" smtClean="0"/>
              <a:t>Conscious control over alpha activity</a:t>
            </a:r>
          </a:p>
          <a:p>
            <a:pPr lvl="1"/>
            <a:r>
              <a:rPr lang="en-US" dirty="0" smtClean="0"/>
              <a:t>Perceive when they increased alpha</a:t>
            </a:r>
            <a:endParaRPr lang="en-US" dirty="0"/>
          </a:p>
        </p:txBody>
      </p:sp>
    </p:spTree>
    <p:extLst>
      <p:ext uri="{BB962C8B-B14F-4D97-AF65-F5344CB8AC3E}">
        <p14:creationId xmlns:p14="http://schemas.microsoft.com/office/powerpoint/2010/main" val="952585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Neurofeedback History</a:t>
            </a:r>
            <a:endParaRPr lang="en-US" dirty="0"/>
          </a:p>
        </p:txBody>
      </p:sp>
      <p:sp>
        <p:nvSpPr>
          <p:cNvPr id="3" name="Content Placeholder 2"/>
          <p:cNvSpPr>
            <a:spLocks noGrp="1"/>
          </p:cNvSpPr>
          <p:nvPr>
            <p:ph sz="quarter" idx="1"/>
          </p:nvPr>
        </p:nvSpPr>
        <p:spPr/>
        <p:txBody>
          <a:bodyPr/>
          <a:lstStyle/>
          <a:p>
            <a:r>
              <a:rPr lang="en-US" dirty="0" smtClean="0"/>
              <a:t>Joel </a:t>
            </a:r>
            <a:r>
              <a:rPr lang="en-US" dirty="0" err="1" smtClean="0"/>
              <a:t>Lubar’s</a:t>
            </a:r>
            <a:r>
              <a:rPr lang="en-US" dirty="0" smtClean="0"/>
              <a:t> (Univ. Tennessee) research on ADHD</a:t>
            </a:r>
          </a:p>
          <a:p>
            <a:pPr lvl="1"/>
            <a:r>
              <a:rPr lang="en-US" dirty="0" smtClean="0"/>
              <a:t>Increased theta, decreased beta at mid frontal cortex</a:t>
            </a:r>
          </a:p>
          <a:p>
            <a:pPr lvl="1"/>
            <a:r>
              <a:rPr lang="en-US" dirty="0" smtClean="0"/>
              <a:t>Increasing beta, decreasing theta results in amelioration of ADHD symptoms</a:t>
            </a:r>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845050" y="1927931"/>
            <a:ext cx="3886200" cy="3894313"/>
          </a:xfrm>
        </p:spPr>
      </p:pic>
    </p:spTree>
    <p:extLst>
      <p:ext uri="{BB962C8B-B14F-4D97-AF65-F5344CB8AC3E}">
        <p14:creationId xmlns:p14="http://schemas.microsoft.com/office/powerpoint/2010/main" val="32494993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Neurofeedback History</a:t>
            </a:r>
            <a:endParaRPr lang="en-US" dirty="0"/>
          </a:p>
        </p:txBody>
      </p:sp>
      <p:sp>
        <p:nvSpPr>
          <p:cNvPr id="3" name="Content Placeholder 2"/>
          <p:cNvSpPr>
            <a:spLocks noGrp="1"/>
          </p:cNvSpPr>
          <p:nvPr>
            <p:ph sz="quarter" idx="1"/>
          </p:nvPr>
        </p:nvSpPr>
        <p:spPr/>
        <p:txBody>
          <a:bodyPr/>
          <a:lstStyle/>
          <a:p>
            <a:r>
              <a:rPr lang="en-US" smtClean="0"/>
              <a:t>ADHD</a:t>
            </a:r>
          </a:p>
          <a:p>
            <a:pPr lvl="1"/>
            <a:r>
              <a:rPr lang="en-US" smtClean="0"/>
              <a:t>10 published randomized control studies</a:t>
            </a:r>
          </a:p>
          <a:p>
            <a:pPr lvl="2"/>
            <a:r>
              <a:rPr lang="en-US" smtClean="0"/>
              <a:t>All showed significant reduction in symptoms</a:t>
            </a:r>
          </a:p>
          <a:p>
            <a:pPr lvl="2"/>
            <a:r>
              <a:rPr lang="en-US" smtClean="0"/>
              <a:t>4 studies: neurophysiological changes associated with symptom reduction</a:t>
            </a:r>
          </a:p>
          <a:p>
            <a:pPr lvl="2"/>
            <a:r>
              <a:rPr lang="en-US" smtClean="0"/>
              <a:t>Only 3 studies: blinding and sham tx</a:t>
            </a:r>
          </a:p>
          <a:p>
            <a:pPr lvl="2"/>
            <a:r>
              <a:rPr lang="en-US" smtClean="0"/>
              <a:t>Small n</a:t>
            </a:r>
          </a:p>
          <a:p>
            <a:pPr lvl="2"/>
            <a:r>
              <a:rPr lang="en-US" smtClean="0"/>
              <a:t>Numerous clinical case studies reported</a:t>
            </a:r>
            <a:endParaRPr lang="en-US" dirty="0" smtClean="0"/>
          </a:p>
        </p:txBody>
      </p:sp>
    </p:spTree>
    <p:extLst>
      <p:ext uri="{BB962C8B-B14F-4D97-AF65-F5344CB8AC3E}">
        <p14:creationId xmlns:p14="http://schemas.microsoft.com/office/powerpoint/2010/main" val="14688194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Neurofeedback History</a:t>
            </a:r>
            <a:endParaRPr lang="en-US" dirty="0"/>
          </a:p>
        </p:txBody>
      </p:sp>
      <p:sp>
        <p:nvSpPr>
          <p:cNvPr id="3" name="Content Placeholder 2"/>
          <p:cNvSpPr>
            <a:spLocks noGrp="1"/>
          </p:cNvSpPr>
          <p:nvPr>
            <p:ph sz="quarter" idx="1"/>
          </p:nvPr>
        </p:nvSpPr>
        <p:spPr/>
        <p:txBody>
          <a:bodyPr/>
          <a:lstStyle/>
          <a:p>
            <a:r>
              <a:rPr lang="en-US" smtClean="0"/>
              <a:t>Numerous clinical case studies in: depression, anxiety, LD, OCD, TBI, chronic pain, reactive attachment disorder, trauma survivors</a:t>
            </a:r>
            <a:endParaRPr lang="en-US" dirty="0"/>
          </a:p>
        </p:txBody>
      </p:sp>
    </p:spTree>
    <p:extLst>
      <p:ext uri="{BB962C8B-B14F-4D97-AF65-F5344CB8AC3E}">
        <p14:creationId xmlns:p14="http://schemas.microsoft.com/office/powerpoint/2010/main" val="17167968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Neurofeedback &amp; Chronic Pain</a:t>
            </a:r>
            <a:endParaRPr lang="en-US" dirty="0"/>
          </a:p>
        </p:txBody>
      </p:sp>
    </p:spTree>
    <p:extLst>
      <p:ext uri="{BB962C8B-B14F-4D97-AF65-F5344CB8AC3E}">
        <p14:creationId xmlns:p14="http://schemas.microsoft.com/office/powerpoint/2010/main" val="18636523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Neurofeedback &amp; Chronic Pain</a:t>
            </a:r>
            <a:endParaRPr lang="en-US" dirty="0"/>
          </a:p>
        </p:txBody>
      </p:sp>
      <p:sp>
        <p:nvSpPr>
          <p:cNvPr id="3" name="Content Placeholder 2"/>
          <p:cNvSpPr>
            <a:spLocks noGrp="1"/>
          </p:cNvSpPr>
          <p:nvPr>
            <p:ph sz="quarter" idx="1"/>
          </p:nvPr>
        </p:nvSpPr>
        <p:spPr/>
        <p:txBody>
          <a:bodyPr>
            <a:normAutofit/>
          </a:bodyPr>
          <a:lstStyle/>
          <a:p>
            <a:r>
              <a:rPr lang="en-US" dirty="0" smtClean="0"/>
              <a:t>Neurofeedback studies</a:t>
            </a:r>
          </a:p>
          <a:p>
            <a:pPr lvl="1"/>
            <a:r>
              <a:rPr lang="en-US" dirty="0" smtClean="0"/>
              <a:t>Gannon and </a:t>
            </a:r>
            <a:r>
              <a:rPr lang="en-US" dirty="0" err="1" smtClean="0"/>
              <a:t>Sternbach</a:t>
            </a:r>
            <a:r>
              <a:rPr lang="en-US" dirty="0" smtClean="0"/>
              <a:t>, 1971</a:t>
            </a:r>
          </a:p>
          <a:p>
            <a:pPr lvl="2"/>
            <a:r>
              <a:rPr lang="en-US" dirty="0" smtClean="0"/>
              <a:t>Patient with three year history of severe headaches following multiple head traumas</a:t>
            </a:r>
          </a:p>
          <a:p>
            <a:pPr lvl="2"/>
            <a:r>
              <a:rPr lang="en-US" dirty="0" smtClean="0"/>
              <a:t>32 hours of training alpha in occipital region</a:t>
            </a:r>
          </a:p>
          <a:p>
            <a:pPr lvl="2"/>
            <a:r>
              <a:rPr lang="en-US" dirty="0" smtClean="0"/>
              <a:t>Increase alpha from 20% to 90% of the time with eyes closed</a:t>
            </a:r>
          </a:p>
          <a:p>
            <a:pPr lvl="2"/>
            <a:r>
              <a:rPr lang="en-US" dirty="0" smtClean="0"/>
              <a:t>Increase alpha to 50% of the time with eyes open</a:t>
            </a:r>
          </a:p>
          <a:p>
            <a:pPr lvl="2"/>
            <a:r>
              <a:rPr lang="en-US" dirty="0" smtClean="0"/>
              <a:t>Headaches decreased</a:t>
            </a:r>
          </a:p>
          <a:p>
            <a:pPr lvl="2"/>
            <a:r>
              <a:rPr lang="en-US" dirty="0" smtClean="0"/>
              <a:t>Able to read for twice as long (30 min) without a headache</a:t>
            </a:r>
          </a:p>
        </p:txBody>
      </p:sp>
    </p:spTree>
    <p:extLst>
      <p:ext uri="{BB962C8B-B14F-4D97-AF65-F5344CB8AC3E}">
        <p14:creationId xmlns:p14="http://schemas.microsoft.com/office/powerpoint/2010/main" val="2997328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Neurofeedback &amp; Chronic Pain</a:t>
            </a:r>
          </a:p>
        </p:txBody>
      </p:sp>
      <p:sp>
        <p:nvSpPr>
          <p:cNvPr id="3" name="Content Placeholder 2"/>
          <p:cNvSpPr>
            <a:spLocks noGrp="1"/>
          </p:cNvSpPr>
          <p:nvPr>
            <p:ph sz="quarter" idx="1"/>
          </p:nvPr>
        </p:nvSpPr>
        <p:spPr/>
        <p:txBody>
          <a:bodyPr/>
          <a:lstStyle/>
          <a:p>
            <a:pPr marL="320040" lvl="1"/>
            <a:r>
              <a:rPr lang="en-US" dirty="0" err="1"/>
              <a:t>Andreychuk</a:t>
            </a:r>
            <a:r>
              <a:rPr lang="en-US" dirty="0"/>
              <a:t> and </a:t>
            </a:r>
            <a:r>
              <a:rPr lang="en-US" dirty="0" err="1"/>
              <a:t>Skriver</a:t>
            </a:r>
            <a:r>
              <a:rPr lang="en-US" dirty="0"/>
              <a:t>, </a:t>
            </a:r>
            <a:r>
              <a:rPr lang="en-US" dirty="0" smtClean="0"/>
              <a:t>1975</a:t>
            </a:r>
          </a:p>
          <a:p>
            <a:pPr marL="594360" lvl="2"/>
            <a:r>
              <a:rPr lang="en-US" dirty="0" smtClean="0"/>
              <a:t>33 </a:t>
            </a:r>
            <a:r>
              <a:rPr lang="en-US" dirty="0" err="1" smtClean="0"/>
              <a:t>migraineurs</a:t>
            </a:r>
            <a:endParaRPr lang="en-US" dirty="0" smtClean="0"/>
          </a:p>
          <a:p>
            <a:pPr marL="594360" lvl="2"/>
            <a:r>
              <a:rPr lang="en-US" dirty="0" smtClean="0"/>
              <a:t>Three treatments:</a:t>
            </a:r>
          </a:p>
          <a:p>
            <a:pPr marL="1051560" lvl="3"/>
            <a:r>
              <a:rPr lang="en-US" dirty="0" err="1" smtClean="0"/>
              <a:t>Handwarming</a:t>
            </a:r>
            <a:r>
              <a:rPr lang="en-US" dirty="0" smtClean="0"/>
              <a:t> biofeedback</a:t>
            </a:r>
          </a:p>
          <a:p>
            <a:pPr marL="1051560" lvl="3"/>
            <a:r>
              <a:rPr lang="en-US" dirty="0" smtClean="0"/>
              <a:t>Autogenic relaxation instructions</a:t>
            </a:r>
          </a:p>
          <a:p>
            <a:pPr marL="1051560" lvl="3"/>
            <a:r>
              <a:rPr lang="en-US" dirty="0" smtClean="0"/>
              <a:t>Left and right occipital alpha enhancement feedback</a:t>
            </a:r>
          </a:p>
          <a:p>
            <a:pPr marL="1051560" lvl="3"/>
            <a:r>
              <a:rPr lang="en-US" dirty="0" smtClean="0"/>
              <a:t>10 30-minute sessions</a:t>
            </a:r>
          </a:p>
          <a:p>
            <a:pPr marL="1051560" lvl="3"/>
            <a:r>
              <a:rPr lang="en-US" dirty="0" smtClean="0"/>
              <a:t>Headache reductions in all conditions</a:t>
            </a:r>
            <a:endParaRPr lang="en-US" dirty="0"/>
          </a:p>
          <a:p>
            <a:endParaRPr lang="en-US" dirty="0"/>
          </a:p>
        </p:txBody>
      </p:sp>
    </p:spTree>
    <p:extLst>
      <p:ext uri="{BB962C8B-B14F-4D97-AF65-F5344CB8AC3E}">
        <p14:creationId xmlns:p14="http://schemas.microsoft.com/office/powerpoint/2010/main" val="19256994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Neurofeedback &amp; Chronic Pain</a:t>
            </a:r>
          </a:p>
        </p:txBody>
      </p:sp>
      <p:sp>
        <p:nvSpPr>
          <p:cNvPr id="3" name="Content Placehold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dirty="0" err="1"/>
              <a:t>Melzack</a:t>
            </a:r>
            <a:r>
              <a:rPr lang="en-US" dirty="0"/>
              <a:t> and Perry, 1975</a:t>
            </a:r>
          </a:p>
          <a:p>
            <a:pPr lvl="1"/>
            <a:r>
              <a:rPr lang="en-US" dirty="0" smtClean="0"/>
              <a:t>24 patients, multiple chronic pain conditions</a:t>
            </a:r>
          </a:p>
          <a:p>
            <a:pPr lvl="2"/>
            <a:r>
              <a:rPr lang="en-US" dirty="0" smtClean="0"/>
              <a:t>Including chronic back pain, peripheral nerve injury, pain from cancer</a:t>
            </a:r>
          </a:p>
          <a:p>
            <a:pPr lvl="2"/>
            <a:r>
              <a:rPr lang="en-US" dirty="0" smtClean="0"/>
              <a:t>Three conditions</a:t>
            </a:r>
          </a:p>
          <a:p>
            <a:pPr lvl="3"/>
            <a:r>
              <a:rPr lang="en-US" dirty="0" smtClean="0"/>
              <a:t>Self-hypnosis and alpha enhancement neurofeedback</a:t>
            </a:r>
          </a:p>
          <a:p>
            <a:pPr lvl="3"/>
            <a:r>
              <a:rPr lang="en-US" dirty="0" smtClean="0"/>
              <a:t>Self-hypnosis alone</a:t>
            </a:r>
          </a:p>
          <a:p>
            <a:pPr lvl="3"/>
            <a:r>
              <a:rPr lang="en-US" dirty="0" smtClean="0"/>
              <a:t>Alpha enhancement alone</a:t>
            </a:r>
          </a:p>
          <a:p>
            <a:pPr lvl="2"/>
            <a:r>
              <a:rPr lang="en-US" dirty="0" smtClean="0"/>
              <a:t>Larger increases in alpha output and decreases in pain over the course of treatment for the hypnosis and neurofeedback group</a:t>
            </a:r>
          </a:p>
          <a:p>
            <a:pPr lvl="3"/>
            <a:endParaRPr lang="en-US" dirty="0"/>
          </a:p>
        </p:txBody>
      </p:sp>
    </p:spTree>
    <p:extLst>
      <p:ext uri="{BB962C8B-B14F-4D97-AF65-F5344CB8AC3E}">
        <p14:creationId xmlns:p14="http://schemas.microsoft.com/office/powerpoint/2010/main" val="3524320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Cortex Organization</a:t>
            </a:r>
            <a:endParaRPr lang="en-US" dirty="0"/>
          </a:p>
        </p:txBody>
      </p:sp>
    </p:spTree>
    <p:extLst>
      <p:ext uri="{BB962C8B-B14F-4D97-AF65-F5344CB8AC3E}">
        <p14:creationId xmlns:p14="http://schemas.microsoft.com/office/powerpoint/2010/main" val="38866733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Neurofeedback &amp; Chronic Pain</a:t>
            </a:r>
          </a:p>
        </p:txBody>
      </p:sp>
      <p:sp>
        <p:nvSpPr>
          <p:cNvPr id="3" name="Content Placehold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dirty="0"/>
              <a:t>Cohen, McArthur and </a:t>
            </a:r>
            <a:r>
              <a:rPr lang="en-US" dirty="0" err="1"/>
              <a:t>Rickles</a:t>
            </a:r>
            <a:r>
              <a:rPr lang="en-US" dirty="0"/>
              <a:t>, 1980</a:t>
            </a:r>
          </a:p>
          <a:p>
            <a:pPr lvl="1"/>
            <a:r>
              <a:rPr lang="en-US" dirty="0" smtClean="0"/>
              <a:t>42 </a:t>
            </a:r>
            <a:r>
              <a:rPr lang="en-US" dirty="0" err="1" smtClean="0"/>
              <a:t>migraineurs</a:t>
            </a:r>
            <a:endParaRPr lang="en-US" dirty="0" smtClean="0"/>
          </a:p>
          <a:p>
            <a:pPr lvl="2"/>
            <a:r>
              <a:rPr lang="en-US" dirty="0" smtClean="0"/>
              <a:t>One of four biofeedback conditions</a:t>
            </a:r>
          </a:p>
          <a:p>
            <a:pPr lvl="3"/>
            <a:r>
              <a:rPr lang="en-US" dirty="0" smtClean="0"/>
              <a:t>Forehead cooling/</a:t>
            </a:r>
            <a:r>
              <a:rPr lang="en-US" dirty="0" err="1" smtClean="0"/>
              <a:t>handwarming</a:t>
            </a:r>
            <a:endParaRPr lang="en-US" dirty="0" smtClean="0"/>
          </a:p>
          <a:p>
            <a:pPr lvl="3"/>
            <a:r>
              <a:rPr lang="en-US" dirty="0" err="1" smtClean="0"/>
              <a:t>Frontalis</a:t>
            </a:r>
            <a:r>
              <a:rPr lang="en-US" dirty="0" smtClean="0"/>
              <a:t> EEG reduction</a:t>
            </a:r>
          </a:p>
          <a:p>
            <a:pPr lvl="3"/>
            <a:r>
              <a:rPr lang="en-US" dirty="0" smtClean="0"/>
              <a:t>Temporal artery </a:t>
            </a:r>
            <a:r>
              <a:rPr lang="en-US" dirty="0" err="1" smtClean="0"/>
              <a:t>vasocontriction</a:t>
            </a:r>
            <a:endParaRPr lang="en-US" dirty="0" smtClean="0"/>
          </a:p>
          <a:p>
            <a:pPr lvl="3"/>
            <a:r>
              <a:rPr lang="en-US" dirty="0" smtClean="0"/>
              <a:t>Alpha enhancement over right occipital and parietal lobes</a:t>
            </a:r>
          </a:p>
          <a:p>
            <a:pPr lvl="2"/>
            <a:r>
              <a:rPr lang="en-US" dirty="0" smtClean="0"/>
              <a:t>All reported significant reduction in headaches</a:t>
            </a:r>
          </a:p>
          <a:p>
            <a:pPr lvl="2"/>
            <a:r>
              <a:rPr lang="en-US" dirty="0" smtClean="0"/>
              <a:t>No significant changes in alpha activity in neurofeedback group</a:t>
            </a:r>
            <a:endParaRPr lang="en-US" dirty="0"/>
          </a:p>
        </p:txBody>
      </p:sp>
    </p:spTree>
    <p:extLst>
      <p:ext uri="{BB962C8B-B14F-4D97-AF65-F5344CB8AC3E}">
        <p14:creationId xmlns:p14="http://schemas.microsoft.com/office/powerpoint/2010/main" val="535142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Neurofeedback &amp; Chronic Pain</a:t>
            </a:r>
          </a:p>
        </p:txBody>
      </p:sp>
      <p:sp>
        <p:nvSpPr>
          <p:cNvPr id="3" name="Content Placehold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dirty="0"/>
              <a:t>Caro and Winter, 2001</a:t>
            </a:r>
          </a:p>
          <a:p>
            <a:pPr lvl="1"/>
            <a:r>
              <a:rPr lang="en-US" dirty="0" smtClean="0"/>
              <a:t>15 fibromyalgia patients</a:t>
            </a:r>
          </a:p>
          <a:p>
            <a:pPr lvl="2"/>
            <a:r>
              <a:rPr lang="en-US" dirty="0" smtClean="0"/>
              <a:t>40 or more sessions reinforcing 12-15 Hz (SMR or low beta) and inhibiting 4-7 Hz (theta)</a:t>
            </a:r>
          </a:p>
          <a:p>
            <a:pPr lvl="2"/>
            <a:r>
              <a:rPr lang="en-US" dirty="0" smtClean="0"/>
              <a:t>Significant improvement on a test of attention</a:t>
            </a:r>
          </a:p>
          <a:p>
            <a:pPr lvl="2"/>
            <a:r>
              <a:rPr lang="en-US" dirty="0" smtClean="0"/>
              <a:t>Strong correlation between improvements in attention and decreases in tender point scores</a:t>
            </a:r>
          </a:p>
          <a:p>
            <a:pPr lvl="2"/>
            <a:r>
              <a:rPr lang="en-US" dirty="0" smtClean="0"/>
              <a:t>Weak to moderate correlations between attention scores and patient ratings of fatigue</a:t>
            </a:r>
          </a:p>
        </p:txBody>
      </p:sp>
    </p:spTree>
    <p:extLst>
      <p:ext uri="{BB962C8B-B14F-4D97-AF65-F5344CB8AC3E}">
        <p14:creationId xmlns:p14="http://schemas.microsoft.com/office/powerpoint/2010/main" val="41647958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Neurofeedback &amp; Chronic Pain</a:t>
            </a:r>
          </a:p>
        </p:txBody>
      </p:sp>
      <p:sp>
        <p:nvSpPr>
          <p:cNvPr id="3" name="Content Placehold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dirty="0" err="1"/>
              <a:t>Sime</a:t>
            </a:r>
            <a:r>
              <a:rPr lang="en-US" dirty="0"/>
              <a:t>, 2004</a:t>
            </a:r>
          </a:p>
          <a:p>
            <a:pPr lvl="1"/>
            <a:r>
              <a:rPr lang="en-US" dirty="0" smtClean="0"/>
              <a:t>Case report, trigeminal neuralgia</a:t>
            </a:r>
          </a:p>
          <a:p>
            <a:pPr lvl="2"/>
            <a:r>
              <a:rPr lang="en-US" dirty="0" smtClean="0"/>
              <a:t>29 neurofeedback and 10 biofeedback sessions</a:t>
            </a:r>
          </a:p>
          <a:p>
            <a:pPr lvl="2"/>
            <a:r>
              <a:rPr lang="en-US" dirty="0" smtClean="0"/>
              <a:t>Electrode placement and bandwidths varied </a:t>
            </a:r>
          </a:p>
          <a:p>
            <a:pPr lvl="3"/>
            <a:r>
              <a:rPr lang="en-US" dirty="0" smtClean="0"/>
              <a:t>Temporal lobe and sensory-motor strip electrode placements</a:t>
            </a:r>
          </a:p>
          <a:p>
            <a:pPr lvl="3"/>
            <a:r>
              <a:rPr lang="en-US" dirty="0" smtClean="0"/>
              <a:t>Consistent inhibits: 2-7 Hz (delta-theta) and 22-30 Hz (high beta)</a:t>
            </a:r>
          </a:p>
          <a:p>
            <a:pPr lvl="3"/>
            <a:r>
              <a:rPr lang="en-US" dirty="0" smtClean="0"/>
              <a:t>Rewarding 7.5-10.5 Hz activity (low alpha) at T3-T4 – most immediate pain reduction</a:t>
            </a:r>
          </a:p>
          <a:p>
            <a:pPr lvl="3"/>
            <a:r>
              <a:rPr lang="en-US" dirty="0" smtClean="0"/>
              <a:t>Patient decided to cancel planned surgery (severing trigeminal nerve) and discontinue pain medications</a:t>
            </a:r>
          </a:p>
          <a:p>
            <a:pPr lvl="3"/>
            <a:r>
              <a:rPr lang="en-US" dirty="0" smtClean="0"/>
              <a:t>Benefits maintained at 13 month follow up </a:t>
            </a:r>
            <a:endParaRPr lang="en-US" dirty="0"/>
          </a:p>
        </p:txBody>
      </p:sp>
    </p:spTree>
    <p:extLst>
      <p:ext uri="{BB962C8B-B14F-4D97-AF65-F5344CB8AC3E}">
        <p14:creationId xmlns:p14="http://schemas.microsoft.com/office/powerpoint/2010/main" val="37152971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Neurofeedback </a:t>
            </a:r>
            <a:r>
              <a:rPr lang="en-US" dirty="0"/>
              <a:t>&amp; Chronic </a:t>
            </a:r>
            <a:r>
              <a:rPr lang="en-US" dirty="0" smtClean="0"/>
              <a:t>Pain</a:t>
            </a:r>
            <a:endParaRPr lang="en-US" dirty="0"/>
          </a:p>
        </p:txBody>
      </p:sp>
      <p:sp>
        <p:nvSpPr>
          <p:cNvPr id="3" name="Content Placeholder 2"/>
          <p:cNvSpPr>
            <a:spLocks noGrp="1"/>
          </p:cNvSpPr>
          <p:nvPr>
            <p:ph sz="quarter" idx="1"/>
          </p:nvPr>
        </p:nvSpPr>
        <p:spPr/>
        <p:txBody>
          <a:bodyPr>
            <a:normAutofit fontScale="92500" lnSpcReduction="20000"/>
          </a:bodyPr>
          <a:lstStyle/>
          <a:p>
            <a:pPr marL="320040" lvl="1" indent="-320040">
              <a:spcBef>
                <a:spcPts val="700"/>
              </a:spcBef>
              <a:buClr>
                <a:schemeClr val="accent2"/>
              </a:buClr>
              <a:buSzPct val="60000"/>
              <a:buFont typeface="Wingdings"/>
              <a:buChar char=""/>
            </a:pPr>
            <a:r>
              <a:rPr lang="en-US" dirty="0"/>
              <a:t>Jensen et al, 2007</a:t>
            </a:r>
          </a:p>
          <a:p>
            <a:pPr lvl="1"/>
            <a:r>
              <a:rPr lang="en-US" dirty="0" smtClean="0"/>
              <a:t>18 patients, Complex Regional Pain Syndrome</a:t>
            </a:r>
          </a:p>
          <a:p>
            <a:pPr lvl="2"/>
            <a:r>
              <a:rPr lang="en-US" dirty="0" smtClean="0"/>
              <a:t>Neurofeedback as part of multidisciplinary pain treatment program</a:t>
            </a:r>
          </a:p>
          <a:p>
            <a:pPr lvl="2"/>
            <a:r>
              <a:rPr lang="en-US" dirty="0" smtClean="0"/>
              <a:t>Varied protocols, individualized</a:t>
            </a:r>
          </a:p>
          <a:p>
            <a:pPr lvl="2"/>
            <a:r>
              <a:rPr lang="en-US" dirty="0" smtClean="0"/>
              <a:t>Pain assessed pre and post 30-min neurofeedback session</a:t>
            </a:r>
          </a:p>
          <a:p>
            <a:pPr lvl="2"/>
            <a:r>
              <a:rPr lang="en-US" dirty="0" smtClean="0"/>
              <a:t>0 -10 pain scale at primary pain site and other sites</a:t>
            </a:r>
          </a:p>
          <a:p>
            <a:pPr lvl="2"/>
            <a:r>
              <a:rPr lang="en-US" dirty="0" smtClean="0"/>
              <a:t>Other symptoms measured</a:t>
            </a:r>
          </a:p>
          <a:p>
            <a:pPr lvl="2"/>
            <a:r>
              <a:rPr lang="en-US" dirty="0" smtClean="0"/>
              <a:t>Significant pain reduction reported at primary site</a:t>
            </a:r>
          </a:p>
          <a:p>
            <a:pPr lvl="3"/>
            <a:r>
              <a:rPr lang="en-US" dirty="0" smtClean="0"/>
              <a:t>Average intensity decreased from 5.2 to 3.2</a:t>
            </a:r>
          </a:p>
          <a:p>
            <a:pPr lvl="3"/>
            <a:r>
              <a:rPr lang="en-US" dirty="0" smtClean="0"/>
              <a:t>Half of participants reported </a:t>
            </a:r>
            <a:r>
              <a:rPr lang="en-US" u="sng" dirty="0" smtClean="0"/>
              <a:t>&gt;</a:t>
            </a:r>
            <a:r>
              <a:rPr lang="en-US" dirty="0" smtClean="0"/>
              <a:t> 30 % pain reduction</a:t>
            </a:r>
          </a:p>
          <a:p>
            <a:pPr lvl="3"/>
            <a:r>
              <a:rPr lang="en-US" dirty="0" smtClean="0"/>
              <a:t>5 of 7 secondary outcome measures showed statistically significant improvement after neurofeedback, including pain at other sites, muscle spasms, muscle tension and global well-being</a:t>
            </a:r>
            <a:endParaRPr lang="en-US" dirty="0"/>
          </a:p>
        </p:txBody>
      </p:sp>
    </p:spTree>
    <p:extLst>
      <p:ext uri="{BB962C8B-B14F-4D97-AF65-F5344CB8AC3E}">
        <p14:creationId xmlns:p14="http://schemas.microsoft.com/office/powerpoint/2010/main" val="41588878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Neurofeedback &amp; Chronic Pain</a:t>
            </a:r>
          </a:p>
        </p:txBody>
      </p:sp>
      <p:sp>
        <p:nvSpPr>
          <p:cNvPr id="3" name="Content Placehold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dirty="0" err="1"/>
              <a:t>Kayran</a:t>
            </a:r>
            <a:r>
              <a:rPr lang="en-US" dirty="0"/>
              <a:t> et al, 2007</a:t>
            </a:r>
          </a:p>
          <a:p>
            <a:pPr lvl="1"/>
            <a:r>
              <a:rPr lang="en-US" dirty="0" smtClean="0"/>
              <a:t>Case series: 3 patients with fibromyalgia</a:t>
            </a:r>
          </a:p>
          <a:p>
            <a:pPr lvl="2"/>
            <a:r>
              <a:rPr lang="en-US" dirty="0" smtClean="0"/>
              <a:t>Ten 30-min sessions rewarding SMR and inhibiting theta at C4</a:t>
            </a:r>
          </a:p>
          <a:p>
            <a:pPr lvl="2"/>
            <a:r>
              <a:rPr lang="en-US" dirty="0" smtClean="0"/>
              <a:t>Each reported decreases in pain</a:t>
            </a:r>
          </a:p>
          <a:p>
            <a:pPr lvl="3"/>
            <a:r>
              <a:rPr lang="en-US" dirty="0" smtClean="0"/>
              <a:t>On 10 point scale, reductions were 4.0, 1.5 and 3.0</a:t>
            </a:r>
          </a:p>
          <a:p>
            <a:pPr lvl="3"/>
            <a:r>
              <a:rPr lang="en-US" dirty="0" smtClean="0"/>
              <a:t>One participant showed minimal EEG changes</a:t>
            </a:r>
          </a:p>
          <a:p>
            <a:pPr lvl="3"/>
            <a:r>
              <a:rPr lang="en-US" dirty="0" smtClean="0"/>
              <a:t>Two participants showed minimal changes in SMR but significant reductions in theta</a:t>
            </a:r>
            <a:endParaRPr lang="en-US" dirty="0"/>
          </a:p>
        </p:txBody>
      </p:sp>
    </p:spTree>
    <p:extLst>
      <p:ext uri="{BB962C8B-B14F-4D97-AF65-F5344CB8AC3E}">
        <p14:creationId xmlns:p14="http://schemas.microsoft.com/office/powerpoint/2010/main" val="28835014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Neurofeedback &amp; Chronic Pain</a:t>
            </a:r>
          </a:p>
        </p:txBody>
      </p:sp>
      <p:sp>
        <p:nvSpPr>
          <p:cNvPr id="3" name="Content Placeholder 2"/>
          <p:cNvSpPr>
            <a:spLocks noGrp="1"/>
          </p:cNvSpPr>
          <p:nvPr>
            <p:ph sz="quarter" idx="1"/>
          </p:nvPr>
        </p:nvSpPr>
        <p:spPr/>
        <p:txBody>
          <a:bodyPr/>
          <a:lstStyle/>
          <a:p>
            <a:r>
              <a:rPr lang="en-US" dirty="0" smtClean="0"/>
              <a:t>Migraine headaches</a:t>
            </a:r>
          </a:p>
          <a:p>
            <a:pPr lvl="1"/>
            <a:r>
              <a:rPr lang="en-US" dirty="0" smtClean="0"/>
              <a:t>Stokes (2010): combination of EEG neurofeedback and </a:t>
            </a:r>
            <a:r>
              <a:rPr lang="en-US" dirty="0" err="1" smtClean="0"/>
              <a:t>pIR</a:t>
            </a:r>
            <a:r>
              <a:rPr lang="en-US" dirty="0" smtClean="0"/>
              <a:t> HEG</a:t>
            </a:r>
          </a:p>
          <a:p>
            <a:pPr lvl="1"/>
            <a:r>
              <a:rPr lang="en-US" dirty="0" smtClean="0"/>
              <a:t>Carmen (2004): </a:t>
            </a:r>
            <a:r>
              <a:rPr lang="en-US" dirty="0" err="1" smtClean="0"/>
              <a:t>pIR</a:t>
            </a:r>
            <a:r>
              <a:rPr lang="en-US" dirty="0" smtClean="0"/>
              <a:t> HEG</a:t>
            </a:r>
            <a:endParaRPr lang="en-US" dirty="0"/>
          </a:p>
        </p:txBody>
      </p:sp>
    </p:spTree>
    <p:extLst>
      <p:ext uri="{BB962C8B-B14F-4D97-AF65-F5344CB8AC3E}">
        <p14:creationId xmlns:p14="http://schemas.microsoft.com/office/powerpoint/2010/main" val="1387959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sz="4000" dirty="0" smtClean="0">
                <a:solidFill>
                  <a:schemeClr val="bg1"/>
                </a:solidFill>
              </a:rPr>
              <a:t>Neurofeedback is Biofeedback for the Brain</a:t>
            </a:r>
            <a:r>
              <a:rPr lang="en-US" sz="4000" dirty="0">
                <a:solidFill>
                  <a:srgbClr val="465E9C"/>
                </a:solidFill>
              </a:rPr>
              <a:t>	</a:t>
            </a:r>
            <a:endParaRPr lang="en-US" dirty="0"/>
          </a:p>
        </p:txBody>
      </p:sp>
    </p:spTree>
    <p:extLst>
      <p:ext uri="{BB962C8B-B14F-4D97-AF65-F5344CB8AC3E}">
        <p14:creationId xmlns:p14="http://schemas.microsoft.com/office/powerpoint/2010/main" val="4248116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Neurofeedback is biofeedback for the brain	</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47700" y="2555875"/>
            <a:ext cx="3810000" cy="2638425"/>
          </a:xfrm>
        </p:spPr>
      </p:pic>
      <p:sp>
        <p:nvSpPr>
          <p:cNvPr id="5" name="Content Placeholder 4"/>
          <p:cNvSpPr>
            <a:spLocks noGrp="1"/>
          </p:cNvSpPr>
          <p:nvPr>
            <p:ph sz="quarter" idx="2"/>
          </p:nvPr>
        </p:nvSpPr>
        <p:spPr/>
        <p:txBody>
          <a:bodyPr>
            <a:normAutofit fontScale="92500" lnSpcReduction="10000"/>
          </a:bodyPr>
          <a:lstStyle/>
          <a:p>
            <a:r>
              <a:rPr lang="en-US" dirty="0" smtClean="0"/>
              <a:t>Biofeedback enables one to control unconscious, autonomous physiological processes by providing information about one’s physiological state to the conscious mind, which in turn enables the individual to alter the physiological state.</a:t>
            </a:r>
            <a:endParaRPr lang="en-US" dirty="0"/>
          </a:p>
        </p:txBody>
      </p:sp>
    </p:spTree>
    <p:extLst>
      <p:ext uri="{BB962C8B-B14F-4D97-AF65-F5344CB8AC3E}">
        <p14:creationId xmlns:p14="http://schemas.microsoft.com/office/powerpoint/2010/main" val="5364194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Neurofeedback is biofeedback for the brain	</a:t>
            </a:r>
          </a:p>
        </p:txBody>
      </p:sp>
      <p:sp>
        <p:nvSpPr>
          <p:cNvPr id="3" name="Content Placeholder 2"/>
          <p:cNvSpPr>
            <a:spLocks noGrp="1"/>
          </p:cNvSpPr>
          <p:nvPr>
            <p:ph sz="quarter" idx="1"/>
          </p:nvPr>
        </p:nvSpPr>
        <p:spPr/>
        <p:txBody>
          <a:bodyPr/>
          <a:lstStyle/>
          <a:p>
            <a:r>
              <a:rPr lang="en-US" dirty="0" smtClean="0"/>
              <a:t>Operant conditioning</a:t>
            </a:r>
          </a:p>
          <a:p>
            <a:pPr lvl="1"/>
            <a:r>
              <a:rPr lang="en-US" dirty="0" smtClean="0"/>
              <a:t>Learned process</a:t>
            </a:r>
          </a:p>
          <a:p>
            <a:pPr lvl="1"/>
            <a:r>
              <a:rPr lang="en-US" dirty="0" smtClean="0"/>
              <a:t>Electrical activity, such as amplitude, is the behavior</a:t>
            </a:r>
          </a:p>
          <a:p>
            <a:pPr lvl="1"/>
            <a:r>
              <a:rPr lang="en-US" dirty="0"/>
              <a:t>V</a:t>
            </a:r>
            <a:r>
              <a:rPr lang="en-US" dirty="0" smtClean="0"/>
              <a:t>isual, auditory or tactile feedback are the </a:t>
            </a:r>
            <a:r>
              <a:rPr lang="en-US" dirty="0" err="1" smtClean="0"/>
              <a:t>reinforcers</a:t>
            </a:r>
            <a:endParaRPr lang="en-US" dirty="0"/>
          </a:p>
          <a:p>
            <a:pPr lvl="1"/>
            <a:r>
              <a:rPr lang="en-US" dirty="0" smtClean="0"/>
              <a:t>Individual given feedback (</a:t>
            </a:r>
            <a:r>
              <a:rPr lang="en-US" dirty="0" err="1" smtClean="0"/>
              <a:t>reinforcers</a:t>
            </a:r>
            <a:r>
              <a:rPr lang="en-US" dirty="0" smtClean="0"/>
              <a:t>) when specific, identified brain electrical activity (brain wave frequency) is above a specified threshold (increasing), or below a specified threshold (decreasing) and is thus trained to increase or inhibit that activity</a:t>
            </a:r>
            <a:endParaRPr lang="en-US" dirty="0"/>
          </a:p>
        </p:txBody>
      </p:sp>
    </p:spTree>
    <p:extLst>
      <p:ext uri="{BB962C8B-B14F-4D97-AF65-F5344CB8AC3E}">
        <p14:creationId xmlns:p14="http://schemas.microsoft.com/office/powerpoint/2010/main" val="31336245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Neurofeedback is biofeedback for the brain	</a:t>
            </a:r>
          </a:p>
        </p:txBody>
      </p:sp>
      <p:sp>
        <p:nvSpPr>
          <p:cNvPr id="3" name="Text Placeholder 2"/>
          <p:cNvSpPr>
            <a:spLocks noGrp="1"/>
          </p:cNvSpPr>
          <p:nvPr>
            <p:ph type="body" idx="2"/>
          </p:nvPr>
        </p:nvSpPr>
        <p:spPr/>
        <p:txBody>
          <a:bodyPr/>
          <a:lstStyle/>
          <a:p>
            <a:r>
              <a:rPr lang="en-US" smtClean="0"/>
              <a:t>International 10-20 system of electrode placement</a:t>
            </a:r>
            <a:endParaRPr lang="en-US" dirty="0"/>
          </a:p>
        </p:txBody>
      </p:sp>
      <p:pic>
        <p:nvPicPr>
          <p:cNvPr id="5" name="Content Placeholder 4"/>
          <p:cNvPicPr>
            <a:picLocks noGrp="1" noChangeAspect="1"/>
          </p:cNvPicPr>
          <p:nvPr>
            <p:ph sz="quarter" idx="1"/>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276600" y="1752601"/>
            <a:ext cx="5562600" cy="4648200"/>
          </a:xfrm>
        </p:spPr>
      </p:pic>
    </p:spTree>
    <p:extLst>
      <p:ext uri="{BB962C8B-B14F-4D97-AF65-F5344CB8AC3E}">
        <p14:creationId xmlns:p14="http://schemas.microsoft.com/office/powerpoint/2010/main" val="2822926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1600200" y="5486400"/>
            <a:ext cx="7315200" cy="990600"/>
          </a:xfrm>
        </p:spPr>
        <p:txBody>
          <a:bodyPr/>
          <a:lstStyle/>
          <a:p>
            <a:r>
              <a:rPr lang="en-US" sz="4800" dirty="0"/>
              <a:t>Cortex Organization</a:t>
            </a:r>
          </a:p>
          <a:p>
            <a:endParaRPr lang="en-US" dirty="0"/>
          </a:p>
        </p:txBody>
      </p:sp>
      <p:sp>
        <p:nvSpPr>
          <p:cNvPr id="2" name="Title 1"/>
          <p:cNvSpPr>
            <a:spLocks noGrp="1"/>
          </p:cNvSpPr>
          <p:nvPr>
            <p:ph type="title"/>
          </p:nvPr>
        </p:nvSpPr>
        <p:spPr>
          <a:xfrm flipV="1">
            <a:off x="1600200" y="5333999"/>
            <a:ext cx="7315200" cy="45719"/>
          </a:xfrm>
        </p:spPr>
        <p:txBody>
          <a:bodyPr>
            <a:normAutofit fontScale="90000"/>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6705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3505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Neurofeedback is biofeedback for the brain</a:t>
            </a:r>
          </a:p>
        </p:txBody>
      </p:sp>
      <p:sp>
        <p:nvSpPr>
          <p:cNvPr id="3" name="Content Placeholder 2"/>
          <p:cNvSpPr>
            <a:spLocks noGrp="1"/>
          </p:cNvSpPr>
          <p:nvPr>
            <p:ph sz="quarter" idx="1"/>
          </p:nvPr>
        </p:nvSpPr>
        <p:spPr/>
        <p:txBody>
          <a:bodyPr>
            <a:normAutofit/>
          </a:bodyPr>
          <a:lstStyle/>
          <a:p>
            <a:r>
              <a:rPr lang="en-US" dirty="0" smtClean="0"/>
              <a:t>EEG Neurofeedback</a:t>
            </a:r>
          </a:p>
          <a:p>
            <a:pPr lvl="1"/>
            <a:r>
              <a:rPr lang="en-US" dirty="0" smtClean="0"/>
              <a:t>Train one site on the cortex to increase and/or decrease activity in certain frequency bands (single electrode placement)</a:t>
            </a:r>
          </a:p>
        </p:txBody>
      </p:sp>
    </p:spTree>
    <p:extLst>
      <p:ext uri="{BB962C8B-B14F-4D97-AF65-F5344CB8AC3E}">
        <p14:creationId xmlns:p14="http://schemas.microsoft.com/office/powerpoint/2010/main" val="4709006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Neurofeedback is biofeedback for the brain	</a:t>
            </a:r>
          </a:p>
        </p:txBody>
      </p:sp>
      <p:sp>
        <p:nvSpPr>
          <p:cNvPr id="3" name="Content Placeholder 2"/>
          <p:cNvSpPr>
            <a:spLocks noGrp="1"/>
          </p:cNvSpPr>
          <p:nvPr>
            <p:ph sz="quarter" idx="1"/>
          </p:nvPr>
        </p:nvSpPr>
        <p:spPr/>
        <p:txBody>
          <a:bodyPr/>
          <a:lstStyle/>
          <a:p>
            <a:r>
              <a:rPr lang="en-US" dirty="0" smtClean="0"/>
              <a:t>Unipolar training</a:t>
            </a:r>
            <a:endParaRPr lang="en-US" dirty="0"/>
          </a:p>
        </p:txBody>
      </p:sp>
      <p:sp>
        <p:nvSpPr>
          <p:cNvPr id="4" name="Smiley Face 3"/>
          <p:cNvSpPr/>
          <p:nvPr/>
        </p:nvSpPr>
        <p:spPr>
          <a:xfrm>
            <a:off x="3785491" y="2677327"/>
            <a:ext cx="2315271" cy="2667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3628568" y="3769912"/>
            <a:ext cx="156923" cy="369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62150" y="4705052"/>
            <a:ext cx="209550" cy="2291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52600" y="4552950"/>
            <a:ext cx="91440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100762" y="3769912"/>
            <a:ext cx="194616" cy="3695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800600" y="2743200"/>
            <a:ext cx="376237"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1824036" y="4671936"/>
            <a:ext cx="385764" cy="262312"/>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2286000" y="4686300"/>
            <a:ext cx="381000" cy="247948"/>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ent-Up Arrow 28"/>
          <p:cNvSpPr/>
          <p:nvPr/>
        </p:nvSpPr>
        <p:spPr>
          <a:xfrm rot="10800000">
            <a:off x="1891568" y="3008137"/>
            <a:ext cx="560263" cy="1626571"/>
          </a:xfrm>
          <a:prstGeom prst="bentUpArrow">
            <a:avLst>
              <a:gd name="adj1" fmla="val 823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451831" y="2933700"/>
            <a:ext cx="519969"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Elbow Connector 33"/>
          <p:cNvCxnSpPr>
            <a:endCxn id="6" idx="7"/>
          </p:cNvCxnSpPr>
          <p:nvPr/>
        </p:nvCxnSpPr>
        <p:spPr>
          <a:xfrm>
            <a:off x="2857048" y="3276600"/>
            <a:ext cx="905462" cy="808767"/>
          </a:xfrm>
          <a:prstGeom prst="bentConnector4">
            <a:avLst>
              <a:gd name="adj1" fmla="val 42604"/>
              <a:gd name="adj2" fmla="val 128265"/>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flipV="1">
            <a:off x="2895600" y="2876766"/>
            <a:ext cx="2093118" cy="13137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a:off x="2895600" y="1625600"/>
            <a:ext cx="3431163" cy="2277928"/>
          </a:xfrm>
          <a:custGeom>
            <a:avLst/>
            <a:gdLst>
              <a:gd name="connsiteX0" fmla="*/ 3626389 w 3840738"/>
              <a:gd name="connsiteY0" fmla="*/ 2108446 h 2108446"/>
              <a:gd name="connsiteX1" fmla="*/ 3483514 w 3840738"/>
              <a:gd name="connsiteY1" fmla="*/ 8183 h 2108446"/>
              <a:gd name="connsiteX2" fmla="*/ 297402 w 3840738"/>
              <a:gd name="connsiteY2" fmla="*/ 1379783 h 2108446"/>
              <a:gd name="connsiteX3" fmla="*/ 325977 w 3840738"/>
              <a:gd name="connsiteY3" fmla="*/ 1365496 h 2108446"/>
            </a:gdLst>
            <a:ahLst/>
            <a:cxnLst>
              <a:cxn ang="0">
                <a:pos x="connsiteX0" y="connsiteY0"/>
              </a:cxn>
              <a:cxn ang="0">
                <a:pos x="connsiteX1" y="connsiteY1"/>
              </a:cxn>
              <a:cxn ang="0">
                <a:pos x="connsiteX2" y="connsiteY2"/>
              </a:cxn>
              <a:cxn ang="0">
                <a:pos x="connsiteX3" y="connsiteY3"/>
              </a:cxn>
            </a:cxnLst>
            <a:rect l="l" t="t" r="r" b="b"/>
            <a:pathLst>
              <a:path w="3840738" h="2108446">
                <a:moveTo>
                  <a:pt x="3626389" y="2108446"/>
                </a:moveTo>
                <a:cubicBezTo>
                  <a:pt x="3832367" y="1119036"/>
                  <a:pt x="4038345" y="129627"/>
                  <a:pt x="3483514" y="8183"/>
                </a:cubicBezTo>
                <a:cubicBezTo>
                  <a:pt x="2928683" y="-113261"/>
                  <a:pt x="823658" y="1153564"/>
                  <a:pt x="297402" y="1379783"/>
                </a:cubicBezTo>
                <a:cubicBezTo>
                  <a:pt x="-228854" y="1606002"/>
                  <a:pt x="48561" y="1485749"/>
                  <a:pt x="325977" y="13654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0998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Neurofeedback is biofeedback for the brain	</a:t>
            </a:r>
          </a:p>
        </p:txBody>
      </p:sp>
      <p:sp>
        <p:nvSpPr>
          <p:cNvPr id="3" name="Content Placehold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dirty="0"/>
              <a:t>Train two sites on cortex simultaneously to increase or decrease the difference in amplitude between them (bipolar placements)</a:t>
            </a:r>
          </a:p>
          <a:p>
            <a:endParaRPr lang="en-US" dirty="0"/>
          </a:p>
        </p:txBody>
      </p:sp>
    </p:spTree>
    <p:extLst>
      <p:ext uri="{BB962C8B-B14F-4D97-AF65-F5344CB8AC3E}">
        <p14:creationId xmlns:p14="http://schemas.microsoft.com/office/powerpoint/2010/main" val="7766101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Neurofeedback is biofeedback for the brain	</a:t>
            </a:r>
          </a:p>
        </p:txBody>
      </p:sp>
      <p:sp>
        <p:nvSpPr>
          <p:cNvPr id="3" name="Content Placeholder 2"/>
          <p:cNvSpPr>
            <a:spLocks noGrp="1"/>
          </p:cNvSpPr>
          <p:nvPr>
            <p:ph sz="quarter" idx="1"/>
          </p:nvPr>
        </p:nvSpPr>
        <p:spPr/>
        <p:txBody>
          <a:bodyPr/>
          <a:lstStyle/>
          <a:p>
            <a:r>
              <a:rPr lang="en-US" dirty="0" smtClean="0"/>
              <a:t>Bipolar training</a:t>
            </a:r>
            <a:endParaRPr lang="en-US" dirty="0"/>
          </a:p>
        </p:txBody>
      </p:sp>
      <p:sp>
        <p:nvSpPr>
          <p:cNvPr id="4" name="Smiley Face 3"/>
          <p:cNvSpPr/>
          <p:nvPr/>
        </p:nvSpPr>
        <p:spPr>
          <a:xfrm>
            <a:off x="3814762" y="2743200"/>
            <a:ext cx="2286000" cy="2667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3638035" y="3821422"/>
            <a:ext cx="257175" cy="3434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62150" y="4705052"/>
            <a:ext cx="209550" cy="2291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52600" y="4552950"/>
            <a:ext cx="91440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481636" y="2876766"/>
            <a:ext cx="304800" cy="3434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800600" y="2743200"/>
            <a:ext cx="376237"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1824036" y="4671936"/>
            <a:ext cx="385764" cy="262312"/>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2286000" y="4686300"/>
            <a:ext cx="381000" cy="247948"/>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ent-Up Arrow 28"/>
          <p:cNvSpPr/>
          <p:nvPr/>
        </p:nvSpPr>
        <p:spPr>
          <a:xfrm rot="10800000">
            <a:off x="1891568" y="3008137"/>
            <a:ext cx="560263" cy="1626571"/>
          </a:xfrm>
          <a:prstGeom prst="bentUpArrow">
            <a:avLst>
              <a:gd name="adj1" fmla="val 823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451831" y="2933700"/>
            <a:ext cx="519969"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Elbow Connector 33"/>
          <p:cNvCxnSpPr>
            <a:endCxn id="6" idx="7"/>
          </p:cNvCxnSpPr>
          <p:nvPr/>
        </p:nvCxnSpPr>
        <p:spPr>
          <a:xfrm>
            <a:off x="2866515" y="3250519"/>
            <a:ext cx="991033" cy="864097"/>
          </a:xfrm>
          <a:prstGeom prst="bentConnector4">
            <a:avLst>
              <a:gd name="adj1" fmla="val 38925"/>
              <a:gd name="adj2" fmla="val 126455"/>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flipV="1">
            <a:off x="2895600" y="2876766"/>
            <a:ext cx="2093118" cy="13137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a:off x="2895600" y="2362200"/>
            <a:ext cx="2890836" cy="762000"/>
          </a:xfrm>
          <a:custGeom>
            <a:avLst/>
            <a:gdLst>
              <a:gd name="connsiteX0" fmla="*/ 3626389 w 3840738"/>
              <a:gd name="connsiteY0" fmla="*/ 2108446 h 2108446"/>
              <a:gd name="connsiteX1" fmla="*/ 3483514 w 3840738"/>
              <a:gd name="connsiteY1" fmla="*/ 8183 h 2108446"/>
              <a:gd name="connsiteX2" fmla="*/ 297402 w 3840738"/>
              <a:gd name="connsiteY2" fmla="*/ 1379783 h 2108446"/>
              <a:gd name="connsiteX3" fmla="*/ 325977 w 3840738"/>
              <a:gd name="connsiteY3" fmla="*/ 1365496 h 2108446"/>
            </a:gdLst>
            <a:ahLst/>
            <a:cxnLst>
              <a:cxn ang="0">
                <a:pos x="connsiteX0" y="connsiteY0"/>
              </a:cxn>
              <a:cxn ang="0">
                <a:pos x="connsiteX1" y="connsiteY1"/>
              </a:cxn>
              <a:cxn ang="0">
                <a:pos x="connsiteX2" y="connsiteY2"/>
              </a:cxn>
              <a:cxn ang="0">
                <a:pos x="connsiteX3" y="connsiteY3"/>
              </a:cxn>
            </a:cxnLst>
            <a:rect l="l" t="t" r="r" b="b"/>
            <a:pathLst>
              <a:path w="3840738" h="2108446">
                <a:moveTo>
                  <a:pt x="3626389" y="2108446"/>
                </a:moveTo>
                <a:cubicBezTo>
                  <a:pt x="3832367" y="1119036"/>
                  <a:pt x="4038345" y="129627"/>
                  <a:pt x="3483514" y="8183"/>
                </a:cubicBezTo>
                <a:cubicBezTo>
                  <a:pt x="2928683" y="-113261"/>
                  <a:pt x="823658" y="1153564"/>
                  <a:pt x="297402" y="1379783"/>
                </a:cubicBezTo>
                <a:cubicBezTo>
                  <a:pt x="-228854" y="1606002"/>
                  <a:pt x="48561" y="1485749"/>
                  <a:pt x="325977" y="136549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09848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Neurofeedback is biofeedback for the brain	</a:t>
            </a:r>
          </a:p>
        </p:txBody>
      </p:sp>
      <p:sp>
        <p:nvSpPr>
          <p:cNvPr id="3" name="Content Placeholder 2"/>
          <p:cNvSpPr>
            <a:spLocks noGrp="1"/>
          </p:cNvSpPr>
          <p:nvPr>
            <p:ph sz="quarter" idx="1"/>
          </p:nvPr>
        </p:nvSpPr>
        <p:spPr/>
        <p:txBody>
          <a:bodyPr/>
          <a:lstStyle/>
          <a:p>
            <a:pPr lvl="1"/>
            <a:r>
              <a:rPr lang="en-US" dirty="0"/>
              <a:t>Train two sites on cortex simultaneously in the same or different frequency bands or the relationship between them (two channel training)</a:t>
            </a:r>
          </a:p>
          <a:p>
            <a:endParaRPr lang="en-US" dirty="0"/>
          </a:p>
        </p:txBody>
      </p:sp>
    </p:spTree>
    <p:extLst>
      <p:ext uri="{BB962C8B-B14F-4D97-AF65-F5344CB8AC3E}">
        <p14:creationId xmlns:p14="http://schemas.microsoft.com/office/powerpoint/2010/main" val="8923326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Neurofeedback is biofeedback for the brain	</a:t>
            </a:r>
          </a:p>
        </p:txBody>
      </p:sp>
      <p:sp>
        <p:nvSpPr>
          <p:cNvPr id="3" name="Content Placeholder 2"/>
          <p:cNvSpPr>
            <a:spLocks noGrp="1"/>
          </p:cNvSpPr>
          <p:nvPr>
            <p:ph sz="quarter" idx="1"/>
          </p:nvPr>
        </p:nvSpPr>
        <p:spPr>
          <a:xfrm>
            <a:off x="685800" y="1580181"/>
            <a:ext cx="8153400" cy="4495800"/>
          </a:xfrm>
        </p:spPr>
        <p:txBody>
          <a:bodyPr/>
          <a:lstStyle/>
          <a:p>
            <a:r>
              <a:rPr lang="en-US" dirty="0" smtClean="0"/>
              <a:t>Two channel training</a:t>
            </a:r>
            <a:endParaRPr lang="en-US" dirty="0"/>
          </a:p>
        </p:txBody>
      </p:sp>
      <p:sp>
        <p:nvSpPr>
          <p:cNvPr id="4" name="Smiley Face 3"/>
          <p:cNvSpPr/>
          <p:nvPr/>
        </p:nvSpPr>
        <p:spPr>
          <a:xfrm>
            <a:off x="3902865" y="3123642"/>
            <a:ext cx="2286000" cy="2667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3764539" y="4159062"/>
            <a:ext cx="204405" cy="298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62150" y="4705052"/>
            <a:ext cx="209550" cy="2291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52600" y="4552950"/>
            <a:ext cx="91440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64539" y="3964604"/>
            <a:ext cx="186923" cy="1944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02929" y="3278891"/>
            <a:ext cx="376237"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1824036" y="4671936"/>
            <a:ext cx="385764" cy="262312"/>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2286000" y="4686300"/>
            <a:ext cx="381000" cy="247948"/>
          </a:xfrm>
          <a:prstGeom prs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ent-Up Arrow 28"/>
          <p:cNvSpPr/>
          <p:nvPr/>
        </p:nvSpPr>
        <p:spPr>
          <a:xfrm rot="10800000">
            <a:off x="2335337" y="3034216"/>
            <a:ext cx="560263" cy="1626571"/>
          </a:xfrm>
          <a:prstGeom prst="bentUpArrow">
            <a:avLst>
              <a:gd name="adj1" fmla="val 8230"/>
              <a:gd name="adj2" fmla="val 25000"/>
              <a:gd name="adj3" fmla="val 352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2451831" y="2933700"/>
            <a:ext cx="519969"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57796" y="3249238"/>
            <a:ext cx="381000" cy="34345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0" name="Oval 9"/>
          <p:cNvSpPr/>
          <p:nvPr/>
        </p:nvSpPr>
        <p:spPr>
          <a:xfrm>
            <a:off x="6118478" y="3944730"/>
            <a:ext cx="170177" cy="2143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58803" y="4159062"/>
            <a:ext cx="210680" cy="29808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11410" y="1950956"/>
            <a:ext cx="528636" cy="3428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1962150" y="2122405"/>
            <a:ext cx="209550" cy="274858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66925" y="2087896"/>
            <a:ext cx="3704630" cy="9110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12" idx="2"/>
            <a:endCxn id="11" idx="0"/>
          </p:cNvCxnSpPr>
          <p:nvPr/>
        </p:nvCxnSpPr>
        <p:spPr>
          <a:xfrm>
            <a:off x="5875728" y="2293855"/>
            <a:ext cx="388415" cy="186520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118478" y="2293855"/>
            <a:ext cx="185704" cy="198965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9" idx="0"/>
          </p:cNvCxnSpPr>
          <p:nvPr/>
        </p:nvCxnSpPr>
        <p:spPr>
          <a:xfrm flipH="1">
            <a:off x="5448296" y="2122406"/>
            <a:ext cx="218484" cy="112683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711815" y="3278891"/>
            <a:ext cx="2105451" cy="1917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25" idx="6"/>
          </p:cNvCxnSpPr>
          <p:nvPr/>
        </p:nvCxnSpPr>
        <p:spPr>
          <a:xfrm>
            <a:off x="2793395" y="3348253"/>
            <a:ext cx="1158067" cy="713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2" idx="3"/>
          </p:cNvCxnSpPr>
          <p:nvPr/>
        </p:nvCxnSpPr>
        <p:spPr>
          <a:xfrm>
            <a:off x="2971800" y="3105150"/>
            <a:ext cx="1619247" cy="3915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523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Neurofeedback is biofeedback for the brain</a:t>
            </a:r>
          </a:p>
        </p:txBody>
      </p:sp>
      <p:sp>
        <p:nvSpPr>
          <p:cNvPr id="3" name="Content Placehold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dirty="0"/>
              <a:t>Other </a:t>
            </a:r>
            <a:r>
              <a:rPr lang="en-US" dirty="0" smtClean="0"/>
              <a:t>possibilities (e.g. passive infrared </a:t>
            </a:r>
            <a:r>
              <a:rPr lang="en-US" dirty="0" err="1" smtClean="0"/>
              <a:t>hemoencephalography</a:t>
            </a:r>
            <a:r>
              <a:rPr lang="en-US" dirty="0" smtClean="0"/>
              <a:t> – </a:t>
            </a:r>
            <a:r>
              <a:rPr lang="en-US" dirty="0" err="1" smtClean="0"/>
              <a:t>pIR</a:t>
            </a:r>
            <a:r>
              <a:rPr lang="en-US" dirty="0" smtClean="0"/>
              <a:t> HEG)</a:t>
            </a:r>
            <a:endParaRPr lang="en-US" dirty="0"/>
          </a:p>
          <a:p>
            <a:endParaRPr lang="en-US" dirty="0"/>
          </a:p>
        </p:txBody>
      </p:sp>
    </p:spTree>
    <p:extLst>
      <p:ext uri="{BB962C8B-B14F-4D97-AF65-F5344CB8AC3E}">
        <p14:creationId xmlns:p14="http://schemas.microsoft.com/office/powerpoint/2010/main" val="22393398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Neurofeedback is biofeedback for the brain	</a:t>
            </a:r>
          </a:p>
        </p:txBody>
      </p:sp>
      <p:sp>
        <p:nvSpPr>
          <p:cNvPr id="6" name="Text Placeholder 5"/>
          <p:cNvSpPr>
            <a:spLocks noGrp="1"/>
          </p:cNvSpPr>
          <p:nvPr>
            <p:ph type="body" idx="2"/>
          </p:nvPr>
        </p:nvSpPr>
        <p:spPr>
          <a:xfrm>
            <a:off x="304800" y="1752600"/>
            <a:ext cx="2209800" cy="4343400"/>
          </a:xfrm>
        </p:spPr>
        <p:txBody>
          <a:bodyPr>
            <a:normAutofit/>
          </a:bodyPr>
          <a:lstStyle/>
          <a:p>
            <a:r>
              <a:rPr lang="en-US" sz="3200" dirty="0" smtClean="0"/>
              <a:t>EEG </a:t>
            </a:r>
            <a:r>
              <a:rPr lang="en-US" sz="3200" dirty="0" err="1" smtClean="0"/>
              <a:t>Neurofeed</a:t>
            </a:r>
            <a:r>
              <a:rPr lang="en-US" sz="3200" dirty="0" smtClean="0"/>
              <a:t>-back</a:t>
            </a:r>
            <a:endParaRPr lang="en-US" sz="3200"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617561" y="1752600"/>
            <a:ext cx="5890077" cy="4419600"/>
          </a:xfrm>
        </p:spPr>
      </p:pic>
    </p:spTree>
    <p:extLst>
      <p:ext uri="{BB962C8B-B14F-4D97-AF65-F5344CB8AC3E}">
        <p14:creationId xmlns:p14="http://schemas.microsoft.com/office/powerpoint/2010/main" val="12066930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Neurofeedback is biofeedback for the brain	</a:t>
            </a:r>
          </a:p>
        </p:txBody>
      </p:sp>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617561" y="1752600"/>
            <a:ext cx="5890077" cy="4419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0" name="Text Placeholder 5"/>
          <p:cNvSpPr>
            <a:spLocks noGrp="1"/>
          </p:cNvSpPr>
          <p:nvPr>
            <p:ph type="body" idx="2"/>
          </p:nvPr>
        </p:nvSpPr>
        <p:spPr>
          <a:xfrm>
            <a:off x="152400" y="1752600"/>
            <a:ext cx="1981200" cy="4343400"/>
          </a:xfrm>
        </p:spPr>
        <p:txBody>
          <a:bodyPr>
            <a:normAutofit/>
          </a:bodyPr>
          <a:lstStyle/>
          <a:p>
            <a:r>
              <a:rPr lang="en-US" sz="2800" dirty="0" smtClean="0"/>
              <a:t>EEG </a:t>
            </a:r>
            <a:r>
              <a:rPr lang="en-US" sz="2800" dirty="0" err="1" smtClean="0"/>
              <a:t>Neurofeed</a:t>
            </a:r>
            <a:r>
              <a:rPr lang="en-US" sz="2800" dirty="0" smtClean="0"/>
              <a:t>-back</a:t>
            </a:r>
            <a:endParaRPr lang="en-US" sz="2800" dirty="0"/>
          </a:p>
        </p:txBody>
      </p:sp>
    </p:spTree>
    <p:extLst>
      <p:ext uri="{BB962C8B-B14F-4D97-AF65-F5344CB8AC3E}">
        <p14:creationId xmlns:p14="http://schemas.microsoft.com/office/powerpoint/2010/main" val="34095295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Neurofeedback is biofeedback for the brain	</a:t>
            </a: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617561" y="1752600"/>
            <a:ext cx="5890077" cy="4419600"/>
          </a:xfrm>
        </p:spPr>
      </p:pic>
      <p:sp>
        <p:nvSpPr>
          <p:cNvPr id="7" name="Text Placeholder 5"/>
          <p:cNvSpPr>
            <a:spLocks noGrp="1"/>
          </p:cNvSpPr>
          <p:nvPr>
            <p:ph type="body" idx="2"/>
          </p:nvPr>
        </p:nvSpPr>
        <p:spPr>
          <a:xfrm>
            <a:off x="304800" y="1752600"/>
            <a:ext cx="2057400" cy="4343400"/>
          </a:xfrm>
        </p:spPr>
        <p:txBody>
          <a:bodyPr>
            <a:normAutofit/>
          </a:bodyPr>
          <a:lstStyle/>
          <a:p>
            <a:r>
              <a:rPr lang="en-US" sz="3200" dirty="0" smtClean="0"/>
              <a:t>EEG </a:t>
            </a:r>
            <a:r>
              <a:rPr lang="en-US" sz="3200" dirty="0" err="1" smtClean="0"/>
              <a:t>Neurofeed</a:t>
            </a:r>
            <a:r>
              <a:rPr lang="en-US" sz="3200" dirty="0" smtClean="0"/>
              <a:t>-back</a:t>
            </a:r>
            <a:endParaRPr lang="en-US" sz="3200" dirty="0"/>
          </a:p>
        </p:txBody>
      </p:sp>
    </p:spTree>
    <p:extLst>
      <p:ext uri="{BB962C8B-B14F-4D97-AF65-F5344CB8AC3E}">
        <p14:creationId xmlns:p14="http://schemas.microsoft.com/office/powerpoint/2010/main" val="568987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1600200" y="5486400"/>
            <a:ext cx="7315200" cy="990600"/>
          </a:xfrm>
        </p:spPr>
        <p:txBody>
          <a:bodyPr>
            <a:normAutofit fontScale="62500" lnSpcReduction="20000"/>
          </a:bodyPr>
          <a:lstStyle/>
          <a:p>
            <a:endParaRPr lang="en-US" dirty="0"/>
          </a:p>
          <a:p>
            <a:r>
              <a:rPr lang="en-US" sz="8700" dirty="0" smtClean="0"/>
              <a:t>Subcortical Structures</a:t>
            </a:r>
            <a:endParaRPr lang="en-US" sz="8700" dirty="0"/>
          </a:p>
        </p:txBody>
      </p:sp>
      <p:sp>
        <p:nvSpPr>
          <p:cNvPr id="2" name="Title 1"/>
          <p:cNvSpPr>
            <a:spLocks noGrp="1"/>
          </p:cNvSpPr>
          <p:nvPr>
            <p:ph type="title"/>
          </p:nvPr>
        </p:nvSpPr>
        <p:spPr/>
        <p:txBody>
          <a:bodyPr/>
          <a:lstStyle/>
          <a:p>
            <a:r>
              <a:rPr lang="en-US" dirty="0" smtClean="0"/>
              <a:t>Cortex </a:t>
            </a:r>
            <a:r>
              <a:rPr lang="en-US" dirty="0"/>
              <a:t>Organization</a:t>
            </a:r>
          </a:p>
        </p:txBody>
      </p:sp>
      <p:sp>
        <p:nvSpPr>
          <p:cNvPr id="6" name="Picture Placeholder 5"/>
          <p:cNvSpPr>
            <a:spLocks noGrp="1"/>
          </p:cNvSpPr>
          <p:nvPr>
            <p:ph type="pic" idx="1"/>
          </p:nvPr>
        </p:nvSpPr>
        <p:spPr/>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7620000" cy="563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6393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Neurofeedback is biofeedback for the brain	</a:t>
            </a: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617561" y="1752600"/>
            <a:ext cx="5890077" cy="4419600"/>
          </a:xfrm>
        </p:spPr>
      </p:pic>
      <p:sp>
        <p:nvSpPr>
          <p:cNvPr id="8" name="Text Placeholder 5"/>
          <p:cNvSpPr>
            <a:spLocks noGrp="1"/>
          </p:cNvSpPr>
          <p:nvPr>
            <p:ph type="body" idx="2"/>
          </p:nvPr>
        </p:nvSpPr>
        <p:spPr>
          <a:xfrm>
            <a:off x="381000" y="1752600"/>
            <a:ext cx="2057400" cy="4343400"/>
          </a:xfrm>
        </p:spPr>
        <p:txBody>
          <a:bodyPr>
            <a:normAutofit/>
          </a:bodyPr>
          <a:lstStyle/>
          <a:p>
            <a:r>
              <a:rPr lang="en-US" sz="3200" dirty="0" smtClean="0"/>
              <a:t>EEG </a:t>
            </a:r>
            <a:r>
              <a:rPr lang="en-US" sz="3200" dirty="0" err="1" smtClean="0"/>
              <a:t>Neurofeed</a:t>
            </a:r>
            <a:r>
              <a:rPr lang="en-US" sz="3200" dirty="0" smtClean="0"/>
              <a:t>-back</a:t>
            </a:r>
            <a:endParaRPr lang="en-US" sz="3200" dirty="0"/>
          </a:p>
        </p:txBody>
      </p:sp>
    </p:spTree>
    <p:extLst>
      <p:ext uri="{BB962C8B-B14F-4D97-AF65-F5344CB8AC3E}">
        <p14:creationId xmlns:p14="http://schemas.microsoft.com/office/powerpoint/2010/main" val="15915020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Neurofeedback is biofeedback for the brain	</a:t>
            </a:r>
          </a:p>
        </p:txBody>
      </p:sp>
      <p:sp>
        <p:nvSpPr>
          <p:cNvPr id="3" name="Content Placeholder 2"/>
          <p:cNvSpPr>
            <a:spLocks noGrp="1"/>
          </p:cNvSpPr>
          <p:nvPr>
            <p:ph sz="quarter" idx="1"/>
          </p:nvPr>
        </p:nvSpPr>
        <p:spPr/>
        <p:txBody>
          <a:bodyPr/>
          <a:lstStyle/>
          <a:p>
            <a:r>
              <a:rPr lang="en-US" sz="3600" dirty="0" smtClean="0"/>
              <a:t>Passive Infrared </a:t>
            </a:r>
            <a:r>
              <a:rPr lang="en-US" sz="3600" dirty="0" err="1" smtClean="0"/>
              <a:t>Hemoencephalography</a:t>
            </a:r>
            <a:endParaRPr lang="en-US" sz="3600" dirty="0" smtClean="0"/>
          </a:p>
          <a:p>
            <a:pPr lvl="1"/>
            <a:r>
              <a:rPr lang="en-US" sz="3200" dirty="0" smtClean="0"/>
              <a:t>Clinical studies on migraine headaches</a:t>
            </a:r>
          </a:p>
          <a:p>
            <a:pPr lvl="2"/>
            <a:r>
              <a:rPr lang="en-US" sz="2800" dirty="0" smtClean="0"/>
              <a:t>Carmen, 2004</a:t>
            </a:r>
          </a:p>
          <a:p>
            <a:pPr lvl="2"/>
            <a:r>
              <a:rPr lang="en-US" sz="2800" dirty="0" smtClean="0"/>
              <a:t>Stokes, 2010</a:t>
            </a:r>
            <a:endParaRPr lang="en-US" sz="2800" dirty="0"/>
          </a:p>
        </p:txBody>
      </p:sp>
    </p:spTree>
    <p:extLst>
      <p:ext uri="{BB962C8B-B14F-4D97-AF65-F5344CB8AC3E}">
        <p14:creationId xmlns:p14="http://schemas.microsoft.com/office/powerpoint/2010/main" val="2665262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Neurofeedback is biofeedback for the brain	</a:t>
            </a:r>
          </a:p>
        </p:txBody>
      </p:sp>
      <p:sp>
        <p:nvSpPr>
          <p:cNvPr id="6" name="Text Placeholder 5"/>
          <p:cNvSpPr>
            <a:spLocks noGrp="1"/>
          </p:cNvSpPr>
          <p:nvPr>
            <p:ph type="body" idx="2"/>
          </p:nvPr>
        </p:nvSpPr>
        <p:spPr>
          <a:xfrm>
            <a:off x="381000" y="1676400"/>
            <a:ext cx="1905000" cy="4343400"/>
          </a:xfrm>
        </p:spPr>
        <p:txBody>
          <a:bodyPr>
            <a:normAutofit/>
          </a:bodyPr>
          <a:lstStyle/>
          <a:p>
            <a:r>
              <a:rPr lang="en-US" sz="3200" dirty="0" smtClean="0"/>
              <a:t>Passive Infrared </a:t>
            </a:r>
            <a:r>
              <a:rPr lang="en-US" sz="3200" dirty="0" err="1" smtClean="0"/>
              <a:t>Hemo-encepha-lography</a:t>
            </a:r>
            <a:endParaRPr lang="en-US" sz="3200" dirty="0" smtClean="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617561" y="1752600"/>
            <a:ext cx="5890077" cy="4419600"/>
          </a:xfrm>
        </p:spPr>
      </p:pic>
    </p:spTree>
    <p:extLst>
      <p:ext uri="{BB962C8B-B14F-4D97-AF65-F5344CB8AC3E}">
        <p14:creationId xmlns:p14="http://schemas.microsoft.com/office/powerpoint/2010/main" val="35090533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Neurofeedback is biofeedback for the brain	</a:t>
            </a: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617561" y="1752600"/>
            <a:ext cx="5890077" cy="4419600"/>
          </a:xfrm>
        </p:spPr>
      </p:pic>
      <p:sp>
        <p:nvSpPr>
          <p:cNvPr id="7" name="Text Placeholder 5"/>
          <p:cNvSpPr>
            <a:spLocks noGrp="1"/>
          </p:cNvSpPr>
          <p:nvPr>
            <p:ph type="body" idx="2"/>
          </p:nvPr>
        </p:nvSpPr>
        <p:spPr>
          <a:xfrm>
            <a:off x="381000" y="1752600"/>
            <a:ext cx="1828800" cy="4343400"/>
          </a:xfrm>
        </p:spPr>
        <p:txBody>
          <a:bodyPr>
            <a:normAutofit/>
          </a:bodyPr>
          <a:lstStyle/>
          <a:p>
            <a:r>
              <a:rPr lang="en-US" sz="3200" dirty="0" smtClean="0"/>
              <a:t>Passive Infrared </a:t>
            </a:r>
            <a:r>
              <a:rPr lang="en-US" sz="3200" dirty="0" err="1" smtClean="0"/>
              <a:t>Hemo-encepha-lography</a:t>
            </a:r>
            <a:endParaRPr lang="en-US" sz="3200" dirty="0" smtClean="0"/>
          </a:p>
        </p:txBody>
      </p:sp>
    </p:spTree>
    <p:extLst>
      <p:ext uri="{BB962C8B-B14F-4D97-AF65-F5344CB8AC3E}">
        <p14:creationId xmlns:p14="http://schemas.microsoft.com/office/powerpoint/2010/main" val="33959129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lstStyle/>
          <a:p>
            <a:r>
              <a:rPr lang="en-US" dirty="0" smtClean="0"/>
              <a:t>Case Studies</a:t>
            </a:r>
            <a:endParaRPr lang="en-US" dirty="0"/>
          </a:p>
        </p:txBody>
      </p:sp>
    </p:spTree>
    <p:extLst>
      <p:ext uri="{BB962C8B-B14F-4D97-AF65-F5344CB8AC3E}">
        <p14:creationId xmlns:p14="http://schemas.microsoft.com/office/powerpoint/2010/main" val="24649332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pic>
        <p:nvPicPr>
          <p:cNvPr id="5" name="Content Placeholder 4"/>
          <p:cNvPicPr>
            <a:picLocks noGrp="1" noChangeAspect="1"/>
          </p:cNvPicPr>
          <p:nvPr>
            <p:ph sz="quarter" idx="1"/>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837294" y="1828800"/>
            <a:ext cx="6087505" cy="4800600"/>
          </a:xfrm>
        </p:spPr>
      </p:pic>
      <p:sp>
        <p:nvSpPr>
          <p:cNvPr id="3" name="Text Placeholder 2"/>
          <p:cNvSpPr>
            <a:spLocks noGrp="1"/>
          </p:cNvSpPr>
          <p:nvPr>
            <p:ph type="body" idx="4294967295"/>
          </p:nvPr>
        </p:nvSpPr>
        <p:spPr>
          <a:xfrm>
            <a:off x="0" y="1752600"/>
            <a:ext cx="1600200" cy="4343400"/>
          </a:xfrm>
        </p:spPr>
        <p:txBody>
          <a:bodyPr/>
          <a:lstStyle/>
          <a:p>
            <a:pPr marL="0" indent="0">
              <a:buNone/>
            </a:pPr>
            <a:endParaRPr lang="en-US" dirty="0"/>
          </a:p>
        </p:txBody>
      </p:sp>
    </p:spTree>
    <p:extLst>
      <p:ext uri="{BB962C8B-B14F-4D97-AF65-F5344CB8AC3E}">
        <p14:creationId xmlns:p14="http://schemas.microsoft.com/office/powerpoint/2010/main" val="2764506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sz="2800" dirty="0" smtClean="0"/>
              <a:t>Case Studies</a:t>
            </a:r>
            <a:br>
              <a:rPr lang="en-US" sz="2800" dirty="0" smtClean="0"/>
            </a:br>
            <a:r>
              <a:rPr lang="en-US" sz="2800" dirty="0" smtClean="0">
                <a:solidFill>
                  <a:schemeClr val="accent2"/>
                </a:solidFill>
              </a:rPr>
              <a:t>Neurofeedback </a:t>
            </a:r>
            <a:r>
              <a:rPr lang="en-US" sz="2800" dirty="0">
                <a:solidFill>
                  <a:schemeClr val="accent2"/>
                </a:solidFill>
              </a:rPr>
              <a:t>Progress Chart: Matt Fleischman, PhD.</a:t>
            </a:r>
          </a:p>
        </p:txBody>
      </p:sp>
      <p:pic>
        <p:nvPicPr>
          <p:cNvPr id="442372" name="Picture 4" descr="Neurofeedback Progress Char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700213"/>
            <a:ext cx="91440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9788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smtClean="0"/>
              <a:t>Case Studies</a:t>
            </a:r>
            <a:endParaRPr lang="en-US" dirty="0"/>
          </a:p>
        </p:txBody>
      </p:sp>
      <p:sp>
        <p:nvSpPr>
          <p:cNvPr id="81923" name="Rectangle 3"/>
          <p:cNvSpPr>
            <a:spLocks noGrp="1" noChangeArrowheads="1"/>
          </p:cNvSpPr>
          <p:nvPr>
            <p:ph type="body" idx="1"/>
          </p:nvPr>
        </p:nvSpPr>
        <p:spPr>
          <a:xfrm>
            <a:off x="612648" y="1676400"/>
            <a:ext cx="8153400" cy="4419600"/>
          </a:xfrm>
        </p:spPr>
        <p:txBody>
          <a:bodyPr>
            <a:normAutofit/>
          </a:bodyPr>
          <a:lstStyle/>
          <a:p>
            <a:r>
              <a:rPr lang="en-US" sz="3200" dirty="0">
                <a:solidFill>
                  <a:schemeClr val="accent2"/>
                </a:solidFill>
                <a:ea typeface="+mj-ea"/>
                <a:cs typeface="+mj-cs"/>
              </a:rPr>
              <a:t>Neurofeedback progress chart</a:t>
            </a:r>
            <a:endParaRPr lang="en-US" sz="3200" dirty="0" smtClean="0">
              <a:solidFill>
                <a:schemeClr val="accent2"/>
              </a:solidFill>
            </a:endParaRPr>
          </a:p>
          <a:p>
            <a:r>
              <a:rPr lang="en-US" dirty="0" smtClean="0"/>
              <a:t>Problem </a:t>
            </a:r>
            <a:r>
              <a:rPr lang="en-US" dirty="0"/>
              <a:t>list in client’s words</a:t>
            </a:r>
          </a:p>
          <a:p>
            <a:r>
              <a:rPr lang="en-US" dirty="0"/>
              <a:t>0-4 scale</a:t>
            </a:r>
          </a:p>
          <a:p>
            <a:pPr lvl="1"/>
            <a:r>
              <a:rPr lang="en-US" dirty="0"/>
              <a:t>0 = not at all</a:t>
            </a:r>
          </a:p>
          <a:p>
            <a:pPr lvl="1"/>
            <a:r>
              <a:rPr lang="en-US" dirty="0"/>
              <a:t>1 = just a little</a:t>
            </a:r>
          </a:p>
          <a:p>
            <a:pPr lvl="1"/>
            <a:r>
              <a:rPr lang="en-US" dirty="0"/>
              <a:t>2 = some</a:t>
            </a:r>
          </a:p>
          <a:p>
            <a:pPr lvl="1"/>
            <a:r>
              <a:rPr lang="en-US" dirty="0"/>
              <a:t>3 = pretty much</a:t>
            </a:r>
          </a:p>
          <a:p>
            <a:pPr lvl="1"/>
            <a:r>
              <a:rPr lang="en-US" dirty="0"/>
              <a:t>4 = very much</a:t>
            </a:r>
          </a:p>
        </p:txBody>
      </p:sp>
    </p:spTree>
    <p:extLst>
      <p:ext uri="{BB962C8B-B14F-4D97-AF65-F5344CB8AC3E}">
        <p14:creationId xmlns:p14="http://schemas.microsoft.com/office/powerpoint/2010/main" val="34559306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sz="quarter" idx="1"/>
          </p:nvPr>
        </p:nvSpPr>
        <p:spPr/>
        <p:txBody>
          <a:bodyPr/>
          <a:lstStyle/>
          <a:p>
            <a:endParaRPr lang="en-US" dirty="0" smtClean="0"/>
          </a:p>
          <a:p>
            <a:pPr lvl="1" hangingPunct="0"/>
            <a:r>
              <a:rPr lang="en-US" b="1" dirty="0" smtClean="0"/>
              <a:t>Young adult female with gastrointestinal pain</a:t>
            </a:r>
            <a:endParaRPr lang="en-US" sz="3700" b="1" dirty="0" smtClean="0"/>
          </a:p>
          <a:p>
            <a:pPr lvl="1" hangingPunct="0"/>
            <a:r>
              <a:rPr lang="en-US" b="1" dirty="0" smtClean="0"/>
              <a:t>Adolescent male with testicular pain</a:t>
            </a:r>
            <a:endParaRPr lang="en-US" sz="3700" b="1" dirty="0" smtClean="0"/>
          </a:p>
          <a:p>
            <a:pPr lvl="1" hangingPunct="0"/>
            <a:r>
              <a:rPr lang="en-US" b="1" dirty="0"/>
              <a:t>M</a:t>
            </a:r>
            <a:r>
              <a:rPr lang="en-US" b="1" dirty="0" smtClean="0"/>
              <a:t>iddle age woman with migraines</a:t>
            </a:r>
            <a:endParaRPr lang="en-US" sz="3700" b="1" dirty="0" smtClean="0"/>
          </a:p>
          <a:p>
            <a:pPr lvl="1" hangingPunct="0"/>
            <a:r>
              <a:rPr lang="en-US" b="1" dirty="0"/>
              <a:t>P</a:t>
            </a:r>
            <a:r>
              <a:rPr lang="en-US" b="1" dirty="0" smtClean="0"/>
              <a:t>re-adolescent girl with migraines</a:t>
            </a:r>
            <a:endParaRPr lang="en-US" sz="3700" b="1" dirty="0" smtClean="0"/>
          </a:p>
          <a:p>
            <a:pPr lvl="1"/>
            <a:endParaRPr lang="en-US" dirty="0"/>
          </a:p>
        </p:txBody>
      </p:sp>
    </p:spTree>
    <p:extLst>
      <p:ext uri="{BB962C8B-B14F-4D97-AF65-F5344CB8AC3E}">
        <p14:creationId xmlns:p14="http://schemas.microsoft.com/office/powerpoint/2010/main" val="25121693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sz="quarter" idx="1"/>
          </p:nvPr>
        </p:nvSpPr>
        <p:spPr/>
        <p:txBody>
          <a:bodyPr>
            <a:normAutofit fontScale="92500" lnSpcReduction="20000"/>
          </a:bodyPr>
          <a:lstStyle/>
          <a:p>
            <a:pPr marL="594360" lvl="2" indent="-320040">
              <a:spcBef>
                <a:spcPts val="700"/>
              </a:spcBef>
              <a:buSzPct val="60000"/>
              <a:buFont typeface="Wingdings"/>
              <a:buChar char=""/>
            </a:pPr>
            <a:r>
              <a:rPr lang="en-US" sz="3600" b="1" dirty="0" smtClean="0"/>
              <a:t>Young adult female with gastrointestinal pain</a:t>
            </a:r>
          </a:p>
          <a:p>
            <a:pPr marL="1051560" lvl="3" indent="-320040">
              <a:spcBef>
                <a:spcPts val="700"/>
              </a:spcBef>
              <a:buSzPct val="60000"/>
              <a:buFont typeface="Wingdings"/>
              <a:buChar char=""/>
            </a:pPr>
            <a:r>
              <a:rPr lang="en-US" sz="3100" dirty="0" smtClean="0"/>
              <a:t>Presenting problems </a:t>
            </a:r>
          </a:p>
          <a:p>
            <a:pPr marL="1508760" lvl="4" indent="-320040">
              <a:spcBef>
                <a:spcPts val="700"/>
              </a:spcBef>
              <a:buSzPct val="60000"/>
              <a:buFont typeface="Wingdings"/>
              <a:buChar char=""/>
            </a:pPr>
            <a:r>
              <a:rPr lang="en-US" sz="3100" dirty="0" smtClean="0"/>
              <a:t>Chronic abdominal pain</a:t>
            </a:r>
          </a:p>
          <a:p>
            <a:pPr marL="1783080" lvl="5" indent="-320040">
              <a:spcBef>
                <a:spcPts val="700"/>
              </a:spcBef>
              <a:buSzPct val="60000"/>
              <a:buFont typeface="Wingdings"/>
              <a:buChar char=""/>
            </a:pPr>
            <a:r>
              <a:rPr lang="en-US" sz="2900" dirty="0" smtClean="0"/>
              <a:t>Sharp, pulsing, aching</a:t>
            </a:r>
          </a:p>
          <a:p>
            <a:pPr marL="1783080" lvl="5" indent="-320040">
              <a:spcBef>
                <a:spcPts val="700"/>
              </a:spcBef>
              <a:buSzPct val="60000"/>
              <a:buFont typeface="Wingdings"/>
              <a:buChar char=""/>
            </a:pPr>
            <a:r>
              <a:rPr lang="en-US" sz="2900" dirty="0" smtClean="0"/>
              <a:t>8/10 typical, daily</a:t>
            </a:r>
          </a:p>
          <a:p>
            <a:pPr marL="1508760" lvl="4" indent="-320040">
              <a:spcBef>
                <a:spcPts val="700"/>
              </a:spcBef>
              <a:buSzPct val="60000"/>
              <a:buFont typeface="Wingdings"/>
              <a:buChar char=""/>
            </a:pPr>
            <a:r>
              <a:rPr lang="en-US" sz="3100" dirty="0" smtClean="0"/>
              <a:t>Depression</a:t>
            </a:r>
          </a:p>
          <a:p>
            <a:pPr marL="1783080" lvl="5" indent="-320040">
              <a:spcBef>
                <a:spcPts val="700"/>
              </a:spcBef>
              <a:buSzPct val="60000"/>
              <a:buFont typeface="Wingdings"/>
              <a:buChar char=""/>
            </a:pPr>
            <a:r>
              <a:rPr lang="en-US" sz="2900" dirty="0" smtClean="0"/>
              <a:t>Excessive sleep</a:t>
            </a:r>
          </a:p>
          <a:p>
            <a:pPr marL="1783080" lvl="5" indent="-320040">
              <a:spcBef>
                <a:spcPts val="700"/>
              </a:spcBef>
              <a:buSzPct val="60000"/>
              <a:buFont typeface="Wingdings"/>
              <a:buChar char=""/>
            </a:pPr>
            <a:r>
              <a:rPr lang="en-US" sz="2900" dirty="0" smtClean="0"/>
              <a:t>Lack of energy and motivation</a:t>
            </a:r>
          </a:p>
          <a:p>
            <a:pPr marL="1051560" lvl="3" indent="-320040">
              <a:spcBef>
                <a:spcPts val="700"/>
              </a:spcBef>
              <a:buSzPct val="60000"/>
              <a:buFont typeface="Wingdings"/>
              <a:buChar char=""/>
            </a:pPr>
            <a:r>
              <a:rPr lang="en-US" sz="3100" dirty="0" smtClean="0"/>
              <a:t>Missing school</a:t>
            </a:r>
            <a:endParaRPr lang="en-US" sz="3100" dirty="0" smtClean="0"/>
          </a:p>
          <a:p>
            <a:pPr marL="274320" lvl="2" indent="0">
              <a:spcBef>
                <a:spcPts val="700"/>
              </a:spcBef>
              <a:buSzPct val="60000"/>
              <a:buNone/>
            </a:pPr>
            <a:endParaRPr lang="en-US" sz="3400" dirty="0" smtClean="0"/>
          </a:p>
          <a:p>
            <a:endParaRPr lang="en-US" dirty="0"/>
          </a:p>
        </p:txBody>
      </p:sp>
    </p:spTree>
    <p:extLst>
      <p:ext uri="{BB962C8B-B14F-4D97-AF65-F5344CB8AC3E}">
        <p14:creationId xmlns:p14="http://schemas.microsoft.com/office/powerpoint/2010/main" val="2709173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Autofit/>
          </a:bodyPr>
          <a:lstStyle/>
          <a:p>
            <a:r>
              <a:rPr lang="en-US" sz="6000" dirty="0" smtClean="0"/>
              <a:t>Pyramidal neuron</a:t>
            </a:r>
            <a:endParaRPr lang="en-US" sz="6000" dirty="0"/>
          </a:p>
        </p:txBody>
      </p:sp>
      <p:sp>
        <p:nvSpPr>
          <p:cNvPr id="3" name="Title 2"/>
          <p:cNvSpPr>
            <a:spLocks noGrp="1"/>
          </p:cNvSpPr>
          <p:nvPr>
            <p:ph type="title"/>
          </p:nvPr>
        </p:nvSpPr>
        <p:spPr/>
        <p:txBody>
          <a:bodyPr/>
          <a:lstStyle/>
          <a:p>
            <a:endParaRPr lang="en-US"/>
          </a:p>
        </p:txBody>
      </p:sp>
      <p:pic>
        <p:nvPicPr>
          <p:cNvPr id="1026" name="Picture 2" descr="http://faculty.washington.edu/chudler/gif/pyra.gif"/>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7257" b="1725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7299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lstStyle/>
          <a:p>
            <a:pPr marL="1508760" lvl="4" indent="-320040">
              <a:spcBef>
                <a:spcPts val="700"/>
              </a:spcBef>
              <a:buSzPct val="60000"/>
              <a:buFont typeface="Wingdings"/>
              <a:buChar char=""/>
            </a:pPr>
            <a:r>
              <a:rPr lang="en-US" sz="3100" dirty="0"/>
              <a:t>CBT</a:t>
            </a:r>
          </a:p>
          <a:p>
            <a:pPr marL="1508760" lvl="4" indent="-320040">
              <a:spcBef>
                <a:spcPts val="700"/>
              </a:spcBef>
              <a:buSzPct val="60000"/>
              <a:buFont typeface="Wingdings"/>
              <a:buChar char=""/>
            </a:pPr>
            <a:r>
              <a:rPr lang="en-US" sz="3100" dirty="0" smtClean="0"/>
              <a:t>Several medication trials</a:t>
            </a:r>
            <a:endParaRPr lang="en-US" sz="3100" dirty="0"/>
          </a:p>
          <a:p>
            <a:pPr lvl="1"/>
            <a:endParaRPr lang="en-US" dirty="0"/>
          </a:p>
          <a:p>
            <a:endParaRPr lang="en-US" dirty="0"/>
          </a:p>
        </p:txBody>
      </p:sp>
    </p:spTree>
    <p:extLst>
      <p:ext uri="{BB962C8B-B14F-4D97-AF65-F5344CB8AC3E}">
        <p14:creationId xmlns:p14="http://schemas.microsoft.com/office/powerpoint/2010/main" val="18763971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lstStyle/>
          <a:p>
            <a:pPr lvl="1"/>
            <a:r>
              <a:rPr lang="en-US" u="sng" dirty="0" smtClean="0"/>
              <a:t>Symptom</a:t>
            </a:r>
            <a:r>
              <a:rPr lang="en-US" dirty="0" smtClean="0"/>
              <a:t>		</a:t>
            </a:r>
            <a:r>
              <a:rPr lang="en-US" u="sng" dirty="0" smtClean="0"/>
              <a:t>Pre-</a:t>
            </a:r>
            <a:r>
              <a:rPr lang="en-US" u="sng" dirty="0" err="1" smtClean="0"/>
              <a:t>Tx</a:t>
            </a:r>
            <a:r>
              <a:rPr lang="en-US" u="sng" dirty="0" smtClean="0"/>
              <a:t> Rating</a:t>
            </a:r>
          </a:p>
          <a:p>
            <a:pPr lvl="1"/>
            <a:endParaRPr lang="en-US" u="sng" dirty="0"/>
          </a:p>
          <a:p>
            <a:pPr lvl="1"/>
            <a:r>
              <a:rPr lang="en-US" dirty="0" smtClean="0"/>
              <a:t>Pain			   4</a:t>
            </a:r>
          </a:p>
          <a:p>
            <a:pPr lvl="1"/>
            <a:r>
              <a:rPr lang="en-US" dirty="0" smtClean="0"/>
              <a:t>Depression		   3</a:t>
            </a:r>
          </a:p>
          <a:p>
            <a:pPr lvl="1"/>
            <a:endParaRPr lang="en-US" dirty="0"/>
          </a:p>
        </p:txBody>
      </p:sp>
    </p:spTree>
    <p:extLst>
      <p:ext uri="{BB962C8B-B14F-4D97-AF65-F5344CB8AC3E}">
        <p14:creationId xmlns:p14="http://schemas.microsoft.com/office/powerpoint/2010/main" val="18196127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6706034" cy="5289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362199" y="3962400"/>
            <a:ext cx="609601"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T3</a:t>
            </a:r>
            <a:endParaRPr lang="en-US" b="1" dirty="0">
              <a:solidFill>
                <a:schemeClr val="tx1"/>
              </a:solidFill>
            </a:endParaRPr>
          </a:p>
        </p:txBody>
      </p:sp>
      <p:sp>
        <p:nvSpPr>
          <p:cNvPr id="5" name="Oval 4"/>
          <p:cNvSpPr/>
          <p:nvPr/>
        </p:nvSpPr>
        <p:spPr>
          <a:xfrm>
            <a:off x="6622472" y="3917372"/>
            <a:ext cx="685801" cy="62345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T4</a:t>
            </a:r>
            <a:endParaRPr lang="en-US" b="1" dirty="0">
              <a:solidFill>
                <a:schemeClr val="tx1"/>
              </a:solidFill>
            </a:endParaRPr>
          </a:p>
        </p:txBody>
      </p:sp>
      <p:sp>
        <p:nvSpPr>
          <p:cNvPr id="6" name="Oval 5"/>
          <p:cNvSpPr/>
          <p:nvPr/>
        </p:nvSpPr>
        <p:spPr>
          <a:xfrm>
            <a:off x="4544293" y="2909455"/>
            <a:ext cx="592280" cy="6996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FZ</a:t>
            </a:r>
            <a:endParaRPr lang="en-US" b="1" dirty="0">
              <a:solidFill>
                <a:schemeClr val="tx1"/>
              </a:solidFill>
            </a:endParaRPr>
          </a:p>
        </p:txBody>
      </p:sp>
      <p:sp>
        <p:nvSpPr>
          <p:cNvPr id="8" name="Oval 7"/>
          <p:cNvSpPr/>
          <p:nvPr/>
        </p:nvSpPr>
        <p:spPr>
          <a:xfrm>
            <a:off x="4464627" y="3952009"/>
            <a:ext cx="671946" cy="6286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r>
              <a:rPr lang="en-US" b="1" dirty="0" smtClean="0">
                <a:solidFill>
                  <a:schemeClr val="tx1"/>
                </a:solidFill>
              </a:rPr>
              <a:t>Z</a:t>
            </a:r>
            <a:endParaRPr lang="en-US" b="1" dirty="0">
              <a:solidFill>
                <a:schemeClr val="tx1"/>
              </a:solidFill>
            </a:endParaRPr>
          </a:p>
        </p:txBody>
      </p:sp>
      <p:sp>
        <p:nvSpPr>
          <p:cNvPr id="9" name="Oval 8"/>
          <p:cNvSpPr/>
          <p:nvPr/>
        </p:nvSpPr>
        <p:spPr>
          <a:xfrm>
            <a:off x="5379026" y="4824844"/>
            <a:ext cx="640774" cy="66155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P4</a:t>
            </a:r>
            <a:endParaRPr lang="en-US" b="1" dirty="0">
              <a:solidFill>
                <a:schemeClr val="tx1"/>
              </a:solidFill>
            </a:endParaRPr>
          </a:p>
        </p:txBody>
      </p:sp>
      <p:sp>
        <p:nvSpPr>
          <p:cNvPr id="10" name="Oval 9"/>
          <p:cNvSpPr/>
          <p:nvPr/>
        </p:nvSpPr>
        <p:spPr>
          <a:xfrm>
            <a:off x="5544416" y="3867149"/>
            <a:ext cx="687533" cy="72389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C4</a:t>
            </a:r>
            <a:endParaRPr lang="en-US" b="1" dirty="0">
              <a:solidFill>
                <a:schemeClr val="tx1"/>
              </a:solidFill>
            </a:endParaRPr>
          </a:p>
        </p:txBody>
      </p:sp>
      <p:sp>
        <p:nvSpPr>
          <p:cNvPr id="11" name="Oval 10"/>
          <p:cNvSpPr/>
          <p:nvPr/>
        </p:nvSpPr>
        <p:spPr>
          <a:xfrm>
            <a:off x="4090559" y="2947555"/>
            <a:ext cx="453734" cy="6615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F1</a:t>
            </a:r>
            <a:endParaRPr lang="en-US" b="1" dirty="0">
              <a:solidFill>
                <a:schemeClr val="tx1"/>
              </a:solidFill>
            </a:endParaRPr>
          </a:p>
        </p:txBody>
      </p:sp>
      <p:sp>
        <p:nvSpPr>
          <p:cNvPr id="12" name="Oval 11"/>
          <p:cNvSpPr/>
          <p:nvPr/>
        </p:nvSpPr>
        <p:spPr>
          <a:xfrm>
            <a:off x="5078557" y="2985655"/>
            <a:ext cx="465859" cy="6234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F2</a:t>
            </a:r>
            <a:endParaRPr lang="en-US" b="1" dirty="0">
              <a:solidFill>
                <a:schemeClr val="tx1"/>
              </a:solidFill>
            </a:endParaRPr>
          </a:p>
        </p:txBody>
      </p:sp>
    </p:spTree>
    <p:extLst>
      <p:ext uri="{BB962C8B-B14F-4D97-AF65-F5344CB8AC3E}">
        <p14:creationId xmlns:p14="http://schemas.microsoft.com/office/powerpoint/2010/main" val="3515427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a:xfrm>
            <a:off x="381000" y="1600200"/>
            <a:ext cx="8458200" cy="4953000"/>
          </a:xfrm>
        </p:spPr>
        <p:txBody>
          <a:bodyPr>
            <a:normAutofit/>
          </a:bodyPr>
          <a:lstStyle/>
          <a:p>
            <a:pPr marL="594360" lvl="2" indent="-320040">
              <a:spcBef>
                <a:spcPts val="700"/>
              </a:spcBef>
              <a:buSzPct val="60000"/>
              <a:buFont typeface="Wingdings"/>
              <a:buChar char=""/>
            </a:pPr>
            <a:r>
              <a:rPr lang="en-US" sz="3400" dirty="0" smtClean="0"/>
              <a:t>Course of treatment</a:t>
            </a:r>
          </a:p>
          <a:p>
            <a:pPr marL="1051560" lvl="3" indent="-320040">
              <a:spcBef>
                <a:spcPts val="700"/>
              </a:spcBef>
              <a:buSzPct val="60000"/>
              <a:buFont typeface="Wingdings"/>
              <a:buChar char=""/>
            </a:pPr>
            <a:r>
              <a:rPr lang="en-US" sz="3100" dirty="0" smtClean="0"/>
              <a:t>41 sessions over 8 mos.</a:t>
            </a:r>
          </a:p>
          <a:p>
            <a:pPr marL="1508760" lvl="4" indent="-320040">
              <a:spcBef>
                <a:spcPts val="700"/>
              </a:spcBef>
              <a:buSzPct val="60000"/>
              <a:buFont typeface="Wingdings"/>
              <a:buChar char=""/>
            </a:pPr>
            <a:r>
              <a:rPr lang="en-US" sz="3100" dirty="0" smtClean="0"/>
              <a:t>2x/wk. for approx. 16 wks.</a:t>
            </a:r>
          </a:p>
          <a:p>
            <a:pPr marL="1508760" lvl="4" indent="-320040">
              <a:spcBef>
                <a:spcPts val="700"/>
              </a:spcBef>
              <a:buSzPct val="60000"/>
              <a:buFont typeface="Wingdings"/>
              <a:buChar char=""/>
            </a:pPr>
            <a:r>
              <a:rPr lang="en-US" sz="3100" dirty="0" smtClean="0"/>
              <a:t>1x/2wks. For approx. 12 wks.</a:t>
            </a:r>
          </a:p>
          <a:p>
            <a:pPr marL="1508760" lvl="4" indent="-320040">
              <a:spcBef>
                <a:spcPts val="700"/>
              </a:spcBef>
              <a:buSzPct val="60000"/>
              <a:buFont typeface="Wingdings"/>
              <a:buChar char=""/>
            </a:pPr>
            <a:r>
              <a:rPr lang="en-US" sz="3100" dirty="0" smtClean="0"/>
              <a:t>1x/mo.  For approx. 9 wks.</a:t>
            </a:r>
          </a:p>
          <a:p>
            <a:endParaRPr lang="en-US" dirty="0"/>
          </a:p>
        </p:txBody>
      </p:sp>
    </p:spTree>
    <p:extLst>
      <p:ext uri="{BB962C8B-B14F-4D97-AF65-F5344CB8AC3E}">
        <p14:creationId xmlns:p14="http://schemas.microsoft.com/office/powerpoint/2010/main" val="432900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normAutofit fontScale="85000" lnSpcReduction="10000"/>
          </a:bodyPr>
          <a:lstStyle/>
          <a:p>
            <a:pPr marL="1508760" lvl="4" indent="-320040">
              <a:spcBef>
                <a:spcPts val="700"/>
              </a:spcBef>
              <a:buSzPct val="60000"/>
              <a:buFont typeface="Wingdings"/>
              <a:buChar char=""/>
            </a:pPr>
            <a:r>
              <a:rPr lang="en-US" sz="3100" dirty="0"/>
              <a:t>3 sessions: </a:t>
            </a:r>
            <a:r>
              <a:rPr lang="en-US" sz="3100" dirty="0" smtClean="0"/>
              <a:t>T3-T4</a:t>
            </a:r>
          </a:p>
          <a:p>
            <a:pPr marL="1783080" lvl="5" indent="-320040">
              <a:spcBef>
                <a:spcPts val="700"/>
              </a:spcBef>
              <a:buSzPct val="60000"/>
              <a:buFont typeface="Wingdings"/>
              <a:buChar char=""/>
            </a:pPr>
            <a:r>
              <a:rPr lang="en-US" sz="2900" dirty="0" err="1" smtClean="0"/>
              <a:t>rew</a:t>
            </a:r>
            <a:r>
              <a:rPr lang="en-US" sz="2900" dirty="0"/>
              <a:t>. varied, 12-15 to 9-12, </a:t>
            </a:r>
            <a:r>
              <a:rPr lang="en-US" sz="2900" dirty="0" err="1"/>
              <a:t>inh</a:t>
            </a:r>
            <a:r>
              <a:rPr lang="en-US" sz="2900" dirty="0"/>
              <a:t>. 4-7, 22-32</a:t>
            </a:r>
          </a:p>
          <a:p>
            <a:pPr marL="2057400" lvl="6" indent="-320040">
              <a:spcBef>
                <a:spcPts val="700"/>
              </a:spcBef>
              <a:buSzPct val="60000"/>
              <a:buFont typeface="Wingdings"/>
              <a:buChar char=""/>
            </a:pPr>
            <a:r>
              <a:rPr lang="en-US" sz="2900" dirty="0"/>
              <a:t>Pain=4, Depression=3</a:t>
            </a:r>
          </a:p>
          <a:p>
            <a:pPr marL="1508760" lvl="4" indent="-320040">
              <a:spcBef>
                <a:spcPts val="700"/>
              </a:spcBef>
              <a:buSzPct val="60000"/>
              <a:buFont typeface="Wingdings"/>
              <a:buChar char=""/>
            </a:pPr>
            <a:r>
              <a:rPr lang="en-US" sz="3100" dirty="0"/>
              <a:t>2 sessions: CZ or FZ, </a:t>
            </a:r>
            <a:endParaRPr lang="en-US" sz="3100" dirty="0" smtClean="0"/>
          </a:p>
          <a:p>
            <a:pPr marL="1783080" lvl="5" indent="-320040">
              <a:spcBef>
                <a:spcPts val="700"/>
              </a:spcBef>
              <a:buSzPct val="60000"/>
              <a:buFont typeface="Wingdings"/>
              <a:buChar char=""/>
            </a:pPr>
            <a:r>
              <a:rPr lang="en-US" sz="2900" dirty="0" err="1" smtClean="0"/>
              <a:t>rew</a:t>
            </a:r>
            <a:r>
              <a:rPr lang="en-US" sz="2900" dirty="0"/>
              <a:t>. various beta frequencies, </a:t>
            </a:r>
            <a:r>
              <a:rPr lang="en-US" sz="2900" dirty="0" err="1"/>
              <a:t>inh</a:t>
            </a:r>
            <a:r>
              <a:rPr lang="en-US" sz="2900" dirty="0"/>
              <a:t>. 4-7, 22-32</a:t>
            </a:r>
          </a:p>
          <a:p>
            <a:pPr marL="2057400" lvl="6" indent="-320040">
              <a:spcBef>
                <a:spcPts val="700"/>
              </a:spcBef>
              <a:buSzPct val="60000"/>
              <a:buFont typeface="Wingdings"/>
              <a:buChar char=""/>
            </a:pPr>
            <a:r>
              <a:rPr lang="en-US" sz="2900" dirty="0"/>
              <a:t>Pain=4, Depression=3</a:t>
            </a:r>
          </a:p>
          <a:p>
            <a:pPr marL="1508760" lvl="4" indent="-320040">
              <a:spcBef>
                <a:spcPts val="700"/>
              </a:spcBef>
              <a:buSzPct val="60000"/>
              <a:buFont typeface="Wingdings"/>
              <a:buChar char=""/>
            </a:pPr>
            <a:r>
              <a:rPr lang="en-US" sz="3100" dirty="0"/>
              <a:t>5 sessions: </a:t>
            </a:r>
            <a:r>
              <a:rPr lang="en-US" sz="3100" dirty="0" smtClean="0"/>
              <a:t>FZ</a:t>
            </a:r>
          </a:p>
          <a:p>
            <a:pPr marL="1783080" lvl="5" indent="-320040">
              <a:spcBef>
                <a:spcPts val="700"/>
              </a:spcBef>
              <a:buSzPct val="60000"/>
              <a:buFont typeface="Wingdings"/>
              <a:buChar char=""/>
            </a:pPr>
            <a:r>
              <a:rPr lang="en-US" sz="2900" dirty="0" err="1" smtClean="0"/>
              <a:t>rew</a:t>
            </a:r>
            <a:r>
              <a:rPr lang="en-US" sz="2900" dirty="0"/>
              <a:t>. 8-13 </a:t>
            </a:r>
            <a:r>
              <a:rPr lang="en-US" sz="2900" i="1" dirty="0"/>
              <a:t>and</a:t>
            </a:r>
            <a:r>
              <a:rPr lang="en-US" sz="2900" dirty="0"/>
              <a:t> various beta frequencies, </a:t>
            </a:r>
            <a:r>
              <a:rPr lang="en-US" sz="2900" dirty="0" err="1"/>
              <a:t>inh</a:t>
            </a:r>
            <a:r>
              <a:rPr lang="en-US" sz="2900" dirty="0"/>
              <a:t>. 4-7, 22-32</a:t>
            </a:r>
          </a:p>
          <a:p>
            <a:pPr marL="2057400" lvl="6" indent="-320040">
              <a:spcBef>
                <a:spcPts val="700"/>
              </a:spcBef>
              <a:buSzPct val="60000"/>
              <a:buFont typeface="Wingdings"/>
              <a:buChar char=""/>
            </a:pPr>
            <a:r>
              <a:rPr lang="en-US" sz="2900" dirty="0"/>
              <a:t>Pain=2, Depression=1</a:t>
            </a:r>
          </a:p>
          <a:p>
            <a:endParaRPr lang="en-US" dirty="0"/>
          </a:p>
        </p:txBody>
      </p:sp>
    </p:spTree>
    <p:extLst>
      <p:ext uri="{BB962C8B-B14F-4D97-AF65-F5344CB8AC3E}">
        <p14:creationId xmlns:p14="http://schemas.microsoft.com/office/powerpoint/2010/main" val="36198594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normAutofit lnSpcReduction="10000"/>
          </a:bodyPr>
          <a:lstStyle/>
          <a:p>
            <a:pPr marL="1051560" lvl="3" indent="-320040">
              <a:spcBef>
                <a:spcPts val="700"/>
              </a:spcBef>
              <a:buClr>
                <a:srgbClr val="64A73B"/>
              </a:buClr>
              <a:buSzPct val="60000"/>
              <a:buFont typeface="Wingdings"/>
              <a:buChar char=""/>
            </a:pPr>
            <a:r>
              <a:rPr lang="en-US" sz="2400" dirty="0" smtClean="0">
                <a:solidFill>
                  <a:prstClr val="black"/>
                </a:solidFill>
              </a:rPr>
              <a:t>8 </a:t>
            </a:r>
            <a:r>
              <a:rPr lang="en-US" sz="2400" dirty="0">
                <a:solidFill>
                  <a:prstClr val="black"/>
                </a:solidFill>
              </a:rPr>
              <a:t>sessions: </a:t>
            </a:r>
            <a:r>
              <a:rPr lang="en-US" sz="2400" dirty="0" smtClean="0">
                <a:solidFill>
                  <a:prstClr val="black"/>
                </a:solidFill>
              </a:rPr>
              <a:t>FZ</a:t>
            </a:r>
          </a:p>
          <a:p>
            <a:pPr marL="1508760" lvl="4" indent="-320040">
              <a:spcBef>
                <a:spcPts val="700"/>
              </a:spcBef>
              <a:buClr>
                <a:srgbClr val="64A73B"/>
              </a:buClr>
              <a:buSzPct val="60000"/>
              <a:buFont typeface="Wingdings"/>
              <a:buChar char=""/>
            </a:pPr>
            <a:r>
              <a:rPr lang="en-US" sz="2400" dirty="0" err="1" smtClean="0">
                <a:solidFill>
                  <a:prstClr val="black"/>
                </a:solidFill>
              </a:rPr>
              <a:t>rew</a:t>
            </a:r>
            <a:r>
              <a:rPr lang="en-US" sz="2400" dirty="0">
                <a:solidFill>
                  <a:prstClr val="black"/>
                </a:solidFill>
              </a:rPr>
              <a:t>. 8-13, 12-15, </a:t>
            </a:r>
            <a:r>
              <a:rPr lang="en-US" sz="2400" dirty="0" err="1">
                <a:solidFill>
                  <a:prstClr val="black"/>
                </a:solidFill>
              </a:rPr>
              <a:t>inh</a:t>
            </a:r>
            <a:r>
              <a:rPr lang="en-US" sz="2400" dirty="0">
                <a:solidFill>
                  <a:prstClr val="black"/>
                </a:solidFill>
              </a:rPr>
              <a:t>. 4-7, </a:t>
            </a:r>
            <a:r>
              <a:rPr lang="en-US" sz="2400" dirty="0" smtClean="0">
                <a:solidFill>
                  <a:prstClr val="black"/>
                </a:solidFill>
              </a:rPr>
              <a:t>22-32</a:t>
            </a:r>
          </a:p>
          <a:p>
            <a:pPr marL="1783080" lvl="5" indent="-320040">
              <a:spcBef>
                <a:spcPts val="700"/>
              </a:spcBef>
              <a:buClr>
                <a:srgbClr val="64A73B"/>
              </a:buClr>
              <a:buSzPct val="60000"/>
              <a:buFont typeface="Wingdings"/>
              <a:buChar char=""/>
            </a:pPr>
            <a:r>
              <a:rPr lang="en-US" sz="2200" dirty="0" smtClean="0">
                <a:solidFill>
                  <a:prstClr val="black"/>
                </a:solidFill>
              </a:rPr>
              <a:t>Pain=2</a:t>
            </a:r>
            <a:r>
              <a:rPr lang="en-US" sz="2200" dirty="0">
                <a:solidFill>
                  <a:prstClr val="black"/>
                </a:solidFill>
              </a:rPr>
              <a:t>, </a:t>
            </a:r>
            <a:r>
              <a:rPr lang="en-US" sz="2200" dirty="0" smtClean="0">
                <a:solidFill>
                  <a:prstClr val="black"/>
                </a:solidFill>
              </a:rPr>
              <a:t>Depression=0</a:t>
            </a:r>
          </a:p>
          <a:p>
            <a:pPr marL="1051560" lvl="3" indent="-320040">
              <a:spcBef>
                <a:spcPts val="700"/>
              </a:spcBef>
              <a:buClr>
                <a:srgbClr val="FDA023"/>
              </a:buClr>
              <a:buSzPct val="60000"/>
              <a:buFont typeface="Wingdings"/>
              <a:buChar char=""/>
            </a:pPr>
            <a:r>
              <a:rPr lang="en-US" sz="2400" dirty="0" smtClean="0"/>
              <a:t>3 </a:t>
            </a:r>
            <a:r>
              <a:rPr lang="en-US" sz="2400" dirty="0"/>
              <a:t>sessions: </a:t>
            </a:r>
            <a:endParaRPr lang="en-US" sz="2400" dirty="0" smtClean="0"/>
          </a:p>
          <a:p>
            <a:pPr marL="1508760" lvl="4" indent="-320040">
              <a:spcBef>
                <a:spcPts val="700"/>
              </a:spcBef>
              <a:buClr>
                <a:srgbClr val="FDA023"/>
              </a:buClr>
              <a:buSzPct val="60000"/>
              <a:buFont typeface="Wingdings"/>
              <a:buChar char=""/>
            </a:pPr>
            <a:r>
              <a:rPr lang="en-US" sz="2400" dirty="0" smtClean="0"/>
              <a:t>02 </a:t>
            </a:r>
            <a:r>
              <a:rPr lang="en-US" sz="2400" dirty="0" err="1" smtClean="0"/>
              <a:t>rew</a:t>
            </a:r>
            <a:r>
              <a:rPr lang="en-US" sz="2400" dirty="0"/>
              <a:t>. </a:t>
            </a:r>
            <a:r>
              <a:rPr lang="en-US" sz="2400" dirty="0" smtClean="0"/>
              <a:t>8-13</a:t>
            </a:r>
          </a:p>
          <a:p>
            <a:pPr marL="1508760" lvl="4" indent="-320040">
              <a:spcBef>
                <a:spcPts val="700"/>
              </a:spcBef>
              <a:buClr>
                <a:srgbClr val="FDA023"/>
              </a:buClr>
              <a:buSzPct val="60000"/>
              <a:buFont typeface="Wingdings"/>
              <a:buChar char=""/>
            </a:pPr>
            <a:r>
              <a:rPr lang="en-US" sz="2400" dirty="0" smtClean="0"/>
              <a:t>P4 </a:t>
            </a:r>
            <a:r>
              <a:rPr lang="en-US" sz="2400" dirty="0" err="1"/>
              <a:t>rew</a:t>
            </a:r>
            <a:r>
              <a:rPr lang="en-US" sz="2400" dirty="0"/>
              <a:t>. </a:t>
            </a:r>
            <a:r>
              <a:rPr lang="en-US" sz="2400" dirty="0" smtClean="0"/>
              <a:t>8-13</a:t>
            </a:r>
          </a:p>
          <a:p>
            <a:pPr marL="1508760" lvl="4" indent="-320040">
              <a:spcBef>
                <a:spcPts val="700"/>
              </a:spcBef>
              <a:buClr>
                <a:srgbClr val="FDA023"/>
              </a:buClr>
              <a:buSzPct val="60000"/>
              <a:buFont typeface="Wingdings"/>
              <a:buChar char=""/>
            </a:pPr>
            <a:r>
              <a:rPr lang="en-US" sz="2400" dirty="0" smtClean="0"/>
              <a:t>FZ </a:t>
            </a:r>
            <a:r>
              <a:rPr lang="en-US" sz="2400" dirty="0" err="1"/>
              <a:t>rew</a:t>
            </a:r>
            <a:r>
              <a:rPr lang="en-US" sz="2400" dirty="0"/>
              <a:t>. 8-13, 12-15 </a:t>
            </a:r>
            <a:r>
              <a:rPr lang="en-US" sz="2400" dirty="0" err="1"/>
              <a:t>inh</a:t>
            </a:r>
            <a:r>
              <a:rPr lang="en-US" sz="2400" dirty="0"/>
              <a:t>. 2-7, 22-32</a:t>
            </a:r>
          </a:p>
          <a:p>
            <a:pPr lvl="4"/>
            <a:r>
              <a:rPr lang="en-US" sz="2400" dirty="0" smtClean="0"/>
              <a:t>Pain</a:t>
            </a:r>
            <a:r>
              <a:rPr lang="en-US" sz="2400" dirty="0"/>
              <a:t>= 3, Depression=4</a:t>
            </a:r>
          </a:p>
          <a:p>
            <a:pPr lvl="2"/>
            <a:r>
              <a:rPr lang="en-US" sz="2400" dirty="0"/>
              <a:t> 7 sessions: </a:t>
            </a:r>
            <a:r>
              <a:rPr lang="en-US" sz="2400" dirty="0" smtClean="0"/>
              <a:t>C4</a:t>
            </a:r>
          </a:p>
          <a:p>
            <a:pPr lvl="3"/>
            <a:r>
              <a:rPr lang="en-US" sz="2400" dirty="0" err="1" smtClean="0"/>
              <a:t>rew</a:t>
            </a:r>
            <a:r>
              <a:rPr lang="en-US" sz="2400" dirty="0"/>
              <a:t>. 8-13, 12-15, </a:t>
            </a:r>
            <a:r>
              <a:rPr lang="en-US" sz="2400" dirty="0" err="1"/>
              <a:t>inh</a:t>
            </a:r>
            <a:r>
              <a:rPr lang="en-US" sz="2400" dirty="0"/>
              <a:t>. 2-7, 22-32</a:t>
            </a:r>
          </a:p>
          <a:p>
            <a:pPr lvl="3"/>
            <a:r>
              <a:rPr lang="en-US" sz="2400" dirty="0"/>
              <a:t>Pain=2, Depression=0</a:t>
            </a:r>
          </a:p>
          <a:p>
            <a:endParaRPr lang="en-US" dirty="0"/>
          </a:p>
        </p:txBody>
      </p:sp>
    </p:spTree>
    <p:extLst>
      <p:ext uri="{BB962C8B-B14F-4D97-AF65-F5344CB8AC3E}">
        <p14:creationId xmlns:p14="http://schemas.microsoft.com/office/powerpoint/2010/main" val="211978040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a:xfrm>
            <a:off x="381000" y="1676400"/>
            <a:ext cx="8610600" cy="5181600"/>
          </a:xfrm>
        </p:spPr>
        <p:txBody>
          <a:bodyPr>
            <a:normAutofit/>
          </a:bodyPr>
          <a:lstStyle/>
          <a:p>
            <a:pPr lvl="2"/>
            <a:r>
              <a:rPr lang="en-US" sz="2800" dirty="0" smtClean="0"/>
              <a:t>4 sessions: F1 &amp; F2</a:t>
            </a:r>
          </a:p>
          <a:p>
            <a:pPr lvl="3"/>
            <a:r>
              <a:rPr lang="en-US" sz="2500" dirty="0" err="1" smtClean="0"/>
              <a:t>rew</a:t>
            </a:r>
            <a:r>
              <a:rPr lang="en-US" sz="2500" dirty="0" smtClean="0"/>
              <a:t>. 8-13, </a:t>
            </a:r>
            <a:r>
              <a:rPr lang="en-US" sz="2500" dirty="0" err="1" smtClean="0"/>
              <a:t>inh</a:t>
            </a:r>
            <a:r>
              <a:rPr lang="en-US" sz="2500" dirty="0" smtClean="0"/>
              <a:t>. 4-7, 15-32</a:t>
            </a:r>
          </a:p>
          <a:p>
            <a:pPr lvl="4"/>
            <a:r>
              <a:rPr lang="en-US" sz="2800" dirty="0" smtClean="0"/>
              <a:t>Pain=1, Depression=0</a:t>
            </a:r>
          </a:p>
          <a:p>
            <a:pPr lvl="2"/>
            <a:r>
              <a:rPr lang="en-US" sz="2800" dirty="0" smtClean="0"/>
              <a:t>8 sessions: F1 &amp; F2</a:t>
            </a:r>
          </a:p>
          <a:p>
            <a:pPr lvl="3"/>
            <a:r>
              <a:rPr lang="en-US" sz="2500" dirty="0" err="1" smtClean="0"/>
              <a:t>rew</a:t>
            </a:r>
            <a:r>
              <a:rPr lang="en-US" sz="2500" dirty="0" smtClean="0"/>
              <a:t>. 8-12, </a:t>
            </a:r>
            <a:r>
              <a:rPr lang="en-US" sz="2500" dirty="0" err="1" smtClean="0"/>
              <a:t>inh</a:t>
            </a:r>
            <a:r>
              <a:rPr lang="en-US" sz="2500" dirty="0" smtClean="0"/>
              <a:t>. 0-7, 15-32</a:t>
            </a:r>
          </a:p>
          <a:p>
            <a:pPr lvl="4"/>
            <a:r>
              <a:rPr lang="en-US" sz="2800" dirty="0" smtClean="0"/>
              <a:t>Pain=0, Depression=0</a:t>
            </a:r>
            <a:endParaRPr lang="en-US" sz="2800" dirty="0"/>
          </a:p>
        </p:txBody>
      </p:sp>
    </p:spTree>
    <p:extLst>
      <p:ext uri="{BB962C8B-B14F-4D97-AF65-F5344CB8AC3E}">
        <p14:creationId xmlns:p14="http://schemas.microsoft.com/office/powerpoint/2010/main" val="7102445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a:xfrm>
            <a:off x="304800" y="1600200"/>
            <a:ext cx="8461248" cy="5105400"/>
          </a:xfrm>
        </p:spPr>
        <p:txBody>
          <a:bodyPr>
            <a:normAutofit fontScale="85000" lnSpcReduction="20000"/>
          </a:bodyPr>
          <a:lstStyle/>
          <a:p>
            <a:pPr marL="594360" lvl="2" indent="-320040">
              <a:spcBef>
                <a:spcPts val="700"/>
              </a:spcBef>
              <a:buSzPct val="60000"/>
              <a:buFont typeface="Wingdings"/>
              <a:buChar char=""/>
            </a:pPr>
            <a:r>
              <a:rPr lang="en-US" sz="3400" dirty="0" smtClean="0"/>
              <a:t>Course of treatment</a:t>
            </a:r>
          </a:p>
          <a:p>
            <a:pPr marL="1051560" lvl="3" indent="-320040">
              <a:spcBef>
                <a:spcPts val="700"/>
              </a:spcBef>
              <a:buSzPct val="60000"/>
              <a:buFont typeface="Wingdings"/>
              <a:buChar char=""/>
            </a:pPr>
            <a:r>
              <a:rPr lang="en-US" sz="3100" dirty="0" smtClean="0"/>
              <a:t>First 4 sessions, slight increase in pain and depression symptoms</a:t>
            </a:r>
          </a:p>
          <a:p>
            <a:pPr marL="1051560" lvl="3" indent="-320040">
              <a:spcBef>
                <a:spcPts val="700"/>
              </a:spcBef>
              <a:buSzPct val="60000"/>
              <a:buFont typeface="Wingdings"/>
              <a:buChar char=""/>
            </a:pPr>
            <a:r>
              <a:rPr lang="en-US" sz="3100" dirty="0" smtClean="0"/>
              <a:t>Starting session 5: decrease pain and depression, more energy, more relaxed, improved sleep</a:t>
            </a:r>
          </a:p>
          <a:p>
            <a:pPr marL="1051560" lvl="3" indent="-320040">
              <a:spcBef>
                <a:spcPts val="700"/>
              </a:spcBef>
              <a:buSzPct val="60000"/>
              <a:buFont typeface="Wingdings"/>
              <a:buChar char=""/>
            </a:pPr>
            <a:r>
              <a:rPr lang="en-US" sz="3100" dirty="0" smtClean="0"/>
              <a:t>Session 17: took </a:t>
            </a:r>
            <a:r>
              <a:rPr lang="en-US" sz="3100" dirty="0" smtClean="0"/>
              <a:t>GED,</a:t>
            </a:r>
          </a:p>
          <a:p>
            <a:pPr marL="1051560" lvl="3" indent="-320040">
              <a:spcBef>
                <a:spcPts val="700"/>
              </a:spcBef>
              <a:buSzPct val="60000"/>
              <a:buFont typeface="Wingdings"/>
              <a:buChar char=""/>
            </a:pPr>
            <a:r>
              <a:rPr lang="en-US" sz="3100" dirty="0" smtClean="0"/>
              <a:t>Session </a:t>
            </a:r>
            <a:r>
              <a:rPr lang="en-US" sz="3100" dirty="0" smtClean="0"/>
              <a:t>22: started looking for a job, pain more variable</a:t>
            </a:r>
          </a:p>
          <a:p>
            <a:pPr marL="1051560" lvl="3" indent="-320040">
              <a:spcBef>
                <a:spcPts val="700"/>
              </a:spcBef>
              <a:buSzPct val="60000"/>
              <a:buFont typeface="Wingdings"/>
              <a:buChar char=""/>
            </a:pPr>
            <a:r>
              <a:rPr lang="en-US" sz="3100" dirty="0" smtClean="0"/>
              <a:t>Session 24: started working 2 days/wk.</a:t>
            </a:r>
          </a:p>
          <a:p>
            <a:pPr marL="1051560" lvl="3" indent="-320040">
              <a:spcBef>
                <a:spcPts val="700"/>
              </a:spcBef>
              <a:buSzPct val="60000"/>
              <a:buFont typeface="Wingdings"/>
              <a:buChar char=""/>
            </a:pPr>
            <a:r>
              <a:rPr lang="en-US" sz="3100" dirty="0" smtClean="0"/>
              <a:t>Sessions 22-30: Pain flare ups but not as severe as before </a:t>
            </a:r>
            <a:r>
              <a:rPr lang="en-US" sz="3100" dirty="0" err="1" smtClean="0"/>
              <a:t>tx</a:t>
            </a:r>
            <a:r>
              <a:rPr lang="en-US" sz="3100" dirty="0" smtClean="0"/>
              <a:t>., feels manageable</a:t>
            </a:r>
          </a:p>
          <a:p>
            <a:pPr marL="1051560" lvl="3" indent="-320040">
              <a:spcBef>
                <a:spcPts val="700"/>
              </a:spcBef>
              <a:buSzPct val="60000"/>
              <a:buFont typeface="Wingdings"/>
              <a:buChar char=""/>
            </a:pPr>
            <a:r>
              <a:rPr lang="en-US" sz="3100" dirty="0" smtClean="0"/>
              <a:t>Session 39: stared college, 3 classes</a:t>
            </a:r>
          </a:p>
          <a:p>
            <a:pPr marL="1051560" lvl="3" indent="-320040">
              <a:spcBef>
                <a:spcPts val="700"/>
              </a:spcBef>
              <a:buSzPct val="60000"/>
              <a:buFont typeface="Wingdings"/>
              <a:buChar char=""/>
            </a:pPr>
            <a:r>
              <a:rPr lang="en-US" sz="3100" dirty="0" smtClean="0"/>
              <a:t>Session 41: getting A’s, registered for next semester</a:t>
            </a:r>
          </a:p>
          <a:p>
            <a:endParaRPr lang="en-US" dirty="0"/>
          </a:p>
        </p:txBody>
      </p:sp>
    </p:spTree>
    <p:extLst>
      <p:ext uri="{BB962C8B-B14F-4D97-AF65-F5344CB8AC3E}">
        <p14:creationId xmlns:p14="http://schemas.microsoft.com/office/powerpoint/2010/main" val="309902545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a:xfrm>
            <a:off x="612648" y="1600200"/>
            <a:ext cx="8378952" cy="4495800"/>
          </a:xfrm>
        </p:spPr>
        <p:txBody>
          <a:bodyPr/>
          <a:lstStyle/>
          <a:p>
            <a:pPr lvl="1"/>
            <a:r>
              <a:rPr lang="en-US" u="sng" dirty="0"/>
              <a:t>Symptom</a:t>
            </a:r>
            <a:r>
              <a:rPr lang="en-US" dirty="0"/>
              <a:t>		</a:t>
            </a:r>
            <a:r>
              <a:rPr lang="en-US" u="sng" dirty="0"/>
              <a:t>Pre-</a:t>
            </a:r>
            <a:r>
              <a:rPr lang="en-US" u="sng" dirty="0" err="1"/>
              <a:t>Tx</a:t>
            </a:r>
            <a:r>
              <a:rPr lang="en-US" u="sng" dirty="0"/>
              <a:t> </a:t>
            </a:r>
            <a:r>
              <a:rPr lang="en-US" u="sng" dirty="0" smtClean="0"/>
              <a:t>Rating</a:t>
            </a:r>
            <a:r>
              <a:rPr lang="en-US" dirty="0"/>
              <a:t>	 </a:t>
            </a:r>
            <a:r>
              <a:rPr lang="en-US" dirty="0" smtClean="0"/>
              <a:t>     </a:t>
            </a:r>
            <a:r>
              <a:rPr lang="en-US" u="sng" dirty="0" smtClean="0"/>
              <a:t>Post-</a:t>
            </a:r>
            <a:r>
              <a:rPr lang="en-US" u="sng" dirty="0" err="1" smtClean="0"/>
              <a:t>Tx</a:t>
            </a:r>
            <a:r>
              <a:rPr lang="en-US" u="sng" dirty="0" smtClean="0"/>
              <a:t> Rating</a:t>
            </a:r>
            <a:endParaRPr lang="en-US" u="sng" dirty="0"/>
          </a:p>
          <a:p>
            <a:pPr lvl="1"/>
            <a:endParaRPr lang="en-US" u="sng" dirty="0"/>
          </a:p>
          <a:p>
            <a:pPr lvl="1"/>
            <a:r>
              <a:rPr lang="en-US" dirty="0"/>
              <a:t>Pain			   </a:t>
            </a:r>
            <a:r>
              <a:rPr lang="en-US" dirty="0" smtClean="0"/>
              <a:t>  4		</a:t>
            </a:r>
            <a:r>
              <a:rPr lang="en-US" dirty="0"/>
              <a:t> </a:t>
            </a:r>
            <a:r>
              <a:rPr lang="en-US" dirty="0" smtClean="0"/>
              <a:t>           0</a:t>
            </a:r>
          </a:p>
          <a:p>
            <a:pPr lvl="1"/>
            <a:r>
              <a:rPr lang="en-US" dirty="0" smtClean="0"/>
              <a:t>Depression</a:t>
            </a:r>
            <a:r>
              <a:rPr lang="en-US" dirty="0"/>
              <a:t>		   </a:t>
            </a:r>
            <a:r>
              <a:rPr lang="en-US" dirty="0" smtClean="0"/>
              <a:t>  3			  0</a:t>
            </a:r>
            <a:endParaRPr lang="en-US" dirty="0"/>
          </a:p>
          <a:p>
            <a:pPr marL="365760" lvl="1" indent="0">
              <a:buNone/>
            </a:pPr>
            <a:endParaRPr lang="en-US" dirty="0" smtClean="0"/>
          </a:p>
        </p:txBody>
      </p:sp>
    </p:spTree>
    <p:extLst>
      <p:ext uri="{BB962C8B-B14F-4D97-AF65-F5344CB8AC3E}">
        <p14:creationId xmlns:p14="http://schemas.microsoft.com/office/powerpoint/2010/main" val="403304925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sz="quarter" idx="1"/>
          </p:nvPr>
        </p:nvSpPr>
        <p:spPr/>
        <p:txBody>
          <a:bodyPr>
            <a:normAutofit fontScale="92500" lnSpcReduction="10000"/>
          </a:bodyPr>
          <a:lstStyle/>
          <a:p>
            <a:pPr marL="320040" lvl="1" indent="-320040">
              <a:spcBef>
                <a:spcPts val="700"/>
              </a:spcBef>
              <a:buClr>
                <a:schemeClr val="accent2"/>
              </a:buClr>
              <a:buSzPct val="60000"/>
              <a:buFont typeface="Wingdings"/>
              <a:buChar char=""/>
            </a:pPr>
            <a:r>
              <a:rPr lang="en-US" b="1" dirty="0" smtClean="0"/>
              <a:t>Adolescent male with testicular pain</a:t>
            </a:r>
            <a:endParaRPr lang="en-US" sz="3700" b="1" dirty="0" smtClean="0"/>
          </a:p>
          <a:p>
            <a:pPr lvl="1"/>
            <a:r>
              <a:rPr lang="en-US" sz="2800" dirty="0" smtClean="0"/>
              <a:t>Presenting problems</a:t>
            </a:r>
          </a:p>
          <a:p>
            <a:pPr lvl="2"/>
            <a:r>
              <a:rPr lang="en-US" dirty="0" smtClean="0"/>
              <a:t>2011, left testicular pain started in gym class, worst pain he had felt, crying</a:t>
            </a:r>
          </a:p>
          <a:p>
            <a:pPr lvl="2"/>
            <a:r>
              <a:rPr lang="en-US" dirty="0" smtClean="0"/>
              <a:t>Epididymitis</a:t>
            </a:r>
            <a:r>
              <a:rPr lang="en-US" dirty="0" smtClean="0"/>
              <a:t>, blood and protein in urine</a:t>
            </a:r>
          </a:p>
          <a:p>
            <a:pPr lvl="2"/>
            <a:r>
              <a:rPr lang="en-US" dirty="0" smtClean="0"/>
              <a:t>antibiotics</a:t>
            </a:r>
            <a:r>
              <a:rPr lang="en-US" dirty="0" smtClean="0"/>
              <a:t>, 3 courses, infection resolved</a:t>
            </a:r>
          </a:p>
          <a:p>
            <a:pPr lvl="2"/>
            <a:r>
              <a:rPr lang="en-US" dirty="0" smtClean="0"/>
              <a:t>Chronic, aching pain, sometimes surging</a:t>
            </a:r>
          </a:p>
          <a:p>
            <a:pPr lvl="2"/>
            <a:r>
              <a:rPr lang="en-US" dirty="0" smtClean="0"/>
              <a:t>Anti-inflammatory and pain meds</a:t>
            </a:r>
          </a:p>
          <a:p>
            <a:pPr lvl="2"/>
            <a:r>
              <a:rPr lang="en-US" dirty="0" smtClean="0"/>
              <a:t>Antidepressant and pain medication</a:t>
            </a:r>
            <a:endParaRPr lang="en-US" dirty="0" smtClean="0"/>
          </a:p>
          <a:p>
            <a:pPr lvl="2"/>
            <a:r>
              <a:rPr lang="en-US" dirty="0" smtClean="0"/>
              <a:t>Pain from walking </a:t>
            </a:r>
            <a:endParaRPr lang="en-US" dirty="0" smtClean="0"/>
          </a:p>
          <a:p>
            <a:pPr lvl="2"/>
            <a:r>
              <a:rPr lang="en-US" dirty="0" smtClean="0"/>
              <a:t>Half </a:t>
            </a:r>
            <a:r>
              <a:rPr lang="en-US" dirty="0" smtClean="0"/>
              <a:t>days of school</a:t>
            </a:r>
          </a:p>
          <a:p>
            <a:pPr lvl="2"/>
            <a:r>
              <a:rPr lang="en-US" dirty="0" smtClean="0"/>
              <a:t>Pain 4-6/10 even on pain meds</a:t>
            </a:r>
          </a:p>
          <a:p>
            <a:pPr lvl="2"/>
            <a:endParaRPr lang="en-US" dirty="0"/>
          </a:p>
        </p:txBody>
      </p:sp>
    </p:spTree>
    <p:extLst>
      <p:ext uri="{BB962C8B-B14F-4D97-AF65-F5344CB8AC3E}">
        <p14:creationId xmlns:p14="http://schemas.microsoft.com/office/powerpoint/2010/main" val="37111202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2834</TotalTime>
  <Words>4567</Words>
  <Application>Microsoft Office PowerPoint</Application>
  <PresentationFormat>On-screen Show (4:3)</PresentationFormat>
  <Paragraphs>721</Paragraphs>
  <Slides>135</Slides>
  <Notes>3</Notes>
  <HiddenSlides>1</HiddenSlides>
  <MMClips>0</MMClips>
  <ScaleCrop>false</ScaleCrop>
  <HeadingPairs>
    <vt:vector size="4" baseType="variant">
      <vt:variant>
        <vt:lpstr>Theme</vt:lpstr>
      </vt:variant>
      <vt:variant>
        <vt:i4>1</vt:i4>
      </vt:variant>
      <vt:variant>
        <vt:lpstr>Slide Titles</vt:lpstr>
      </vt:variant>
      <vt:variant>
        <vt:i4>135</vt:i4>
      </vt:variant>
    </vt:vector>
  </HeadingPairs>
  <TitlesOfParts>
    <vt:vector size="136" baseType="lpstr">
      <vt:lpstr>Median</vt:lpstr>
      <vt:lpstr>NEUROFEEDBACK AND CHRONIC PAIN </vt:lpstr>
      <vt:lpstr>Edward Jacobs, Ph.D., BCN Board Certied in Neurofeedback</vt:lpstr>
      <vt:lpstr>Acknowledgments</vt:lpstr>
      <vt:lpstr>Overview</vt:lpstr>
      <vt:lpstr>Overview</vt:lpstr>
      <vt:lpstr>Cortex Organization</vt:lpstr>
      <vt:lpstr>PowerPoint Presentation</vt:lpstr>
      <vt:lpstr>Cortex Organization</vt:lpstr>
      <vt:lpstr>PowerPoint Presentation</vt:lpstr>
      <vt:lpstr>PowerPoint Presentation</vt:lpstr>
      <vt:lpstr>Cortex Organization</vt:lpstr>
      <vt:lpstr>The EEG</vt:lpstr>
      <vt:lpstr>The EEG</vt:lpstr>
      <vt:lpstr>The EEG</vt:lpstr>
      <vt:lpstr>The EEG</vt:lpstr>
      <vt:lpstr>The EEG</vt:lpstr>
      <vt:lpstr>The EEG</vt:lpstr>
      <vt:lpstr>The EEG</vt:lpstr>
      <vt:lpstr>The EEG</vt:lpstr>
      <vt:lpstr>The EEG</vt:lpstr>
      <vt:lpstr>The EEG</vt:lpstr>
      <vt:lpstr>The EEG</vt:lpstr>
      <vt:lpstr>The EEG</vt:lpstr>
      <vt:lpstr>The EEG</vt:lpstr>
      <vt:lpstr>Chronic Pain: Cortical Basis</vt:lpstr>
      <vt:lpstr>Chronic Pain</vt:lpstr>
      <vt:lpstr>Chronic Pain</vt:lpstr>
      <vt:lpstr>Chronic Pain </vt:lpstr>
      <vt:lpstr>Chronic Pain</vt:lpstr>
      <vt:lpstr>Chronic Pain</vt:lpstr>
      <vt:lpstr>Chronic Pain</vt:lpstr>
      <vt:lpstr>Chronic Pain</vt:lpstr>
      <vt:lpstr>Chronic Pain</vt:lpstr>
      <vt:lpstr>Chronic Pain</vt:lpstr>
      <vt:lpstr>Chronic Pain</vt:lpstr>
      <vt:lpstr>Chronic Pain</vt:lpstr>
      <vt:lpstr>Chronic Pain</vt:lpstr>
      <vt:lpstr>Chronic Pain</vt:lpstr>
      <vt:lpstr>Chronic Pain</vt:lpstr>
      <vt:lpstr>Chronic Pain</vt:lpstr>
      <vt:lpstr>Chronic Pain</vt:lpstr>
      <vt:lpstr>Chronic Pain</vt:lpstr>
      <vt:lpstr>Chronic Pain</vt:lpstr>
      <vt:lpstr>Chronic Pain</vt:lpstr>
      <vt:lpstr>Neurofeedback History</vt:lpstr>
      <vt:lpstr>Neurofeedback History</vt:lpstr>
      <vt:lpstr>Neurofeedback History</vt:lpstr>
      <vt:lpstr>Neurofeedback History</vt:lpstr>
      <vt:lpstr>Neurofeedback History</vt:lpstr>
      <vt:lpstr>Neurofeedback History</vt:lpstr>
      <vt:lpstr>Neurofeedback History</vt:lpstr>
      <vt:lpstr>Neurofeedback History</vt:lpstr>
      <vt:lpstr>Neurofeedback History</vt:lpstr>
      <vt:lpstr>Neurofeedback History</vt:lpstr>
      <vt:lpstr>Neurofeedback History</vt:lpstr>
      <vt:lpstr>Neurofeedback &amp; Chronic Pain</vt:lpstr>
      <vt:lpstr>Neurofeedback &amp; Chronic Pain</vt:lpstr>
      <vt:lpstr>Neurofeedback &amp; Chronic Pain</vt:lpstr>
      <vt:lpstr>Neurofeedback &amp; Chronic Pain</vt:lpstr>
      <vt:lpstr>Neurofeedback &amp; Chronic Pain</vt:lpstr>
      <vt:lpstr>Neurofeedback &amp; Chronic Pain</vt:lpstr>
      <vt:lpstr>Neurofeedback &amp; Chronic Pain</vt:lpstr>
      <vt:lpstr>Neurofeedback &amp; Chronic Pain</vt:lpstr>
      <vt:lpstr>Neurofeedback &amp; Chronic Pain</vt:lpstr>
      <vt:lpstr>Neurofeedback &amp; Chronic Pain</vt:lpstr>
      <vt:lpstr>Neurofeedback is Biofeedback for the Brain </vt:lpstr>
      <vt:lpstr>Neurofeedback is biofeedback for the brain </vt:lpstr>
      <vt:lpstr>Neurofeedback is biofeedback for the brain </vt:lpstr>
      <vt:lpstr>Neurofeedback is biofeedback for the brain </vt:lpstr>
      <vt:lpstr>Neurofeedback is biofeedback for the brain</vt:lpstr>
      <vt:lpstr>Neurofeedback is biofeedback for the brain </vt:lpstr>
      <vt:lpstr>Neurofeedback is biofeedback for the brain </vt:lpstr>
      <vt:lpstr>Neurofeedback is biofeedback for the brain </vt:lpstr>
      <vt:lpstr>Neurofeedback is biofeedback for the brain </vt:lpstr>
      <vt:lpstr>Neurofeedback is biofeedback for the brain </vt:lpstr>
      <vt:lpstr>Neurofeedback is biofeedback for the brain</vt:lpstr>
      <vt:lpstr>Neurofeedback is biofeedback for the brain </vt:lpstr>
      <vt:lpstr>Neurofeedback is biofeedback for the brain </vt:lpstr>
      <vt:lpstr>Neurofeedback is biofeedback for the brain </vt:lpstr>
      <vt:lpstr>Neurofeedback is biofeedback for the brain </vt:lpstr>
      <vt:lpstr>Neurofeedback is biofeedback for the brain </vt:lpstr>
      <vt:lpstr>Neurofeedback is biofeedback for the brain </vt:lpstr>
      <vt:lpstr>Neurofeedback is biofeedback for the brain </vt:lpstr>
      <vt:lpstr>Case Studies</vt:lpstr>
      <vt:lpstr>Case Studies</vt:lpstr>
      <vt:lpstr>Case Studies Neurofeedback Progress Chart: Matt Fleischman, PhD.</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Case Studies</vt:lpstr>
      <vt:lpstr>PowerPoint Presentation</vt:lpstr>
      <vt:lpstr>PowerPoint Presentation</vt:lpstr>
      <vt:lpstr>PowerPoint Presentation</vt:lpstr>
      <vt:lpstr>PowerPoint Presentation</vt:lpstr>
      <vt:lpstr>PowerPoint Presentation</vt:lpstr>
      <vt:lpstr>PowerPoint Presentation</vt:lpstr>
      <vt:lpstr>Case Studies</vt:lpstr>
      <vt:lpstr>Case Studies</vt:lpstr>
      <vt:lpstr>Case Studies</vt:lpstr>
      <vt:lpstr>Case Studies</vt:lpstr>
      <vt:lpstr>Case Studies</vt:lpstr>
      <vt:lpstr>Case Studies</vt:lpstr>
      <vt:lpstr>Conclusions</vt:lpstr>
      <vt:lpstr>Suitable for patients who may be in too much discomfort to tolerate talk therapy and may enable them to eventually make use of talk therapy.</vt:lpstr>
      <vt:lpstr>Thanks for your attention!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NEUROFEEDBACK AND CHRONIC PAIN</dc:title>
  <dc:creator>jacobs</dc:creator>
  <cp:lastModifiedBy>jacobs</cp:lastModifiedBy>
  <cp:revision>191</cp:revision>
  <dcterms:created xsi:type="dcterms:W3CDTF">2011-09-05T17:22:48Z</dcterms:created>
  <dcterms:modified xsi:type="dcterms:W3CDTF">2011-11-20T20:08:06Z</dcterms:modified>
</cp:coreProperties>
</file>